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6" r:id="rId2"/>
    <p:sldId id="264" r:id="rId3"/>
    <p:sldId id="288" r:id="rId4"/>
    <p:sldId id="289" r:id="rId5"/>
    <p:sldId id="290" r:id="rId6"/>
    <p:sldId id="287" r:id="rId7"/>
    <p:sldId id="281" r:id="rId8"/>
    <p:sldId id="282" r:id="rId9"/>
    <p:sldId id="260" r:id="rId10"/>
    <p:sldId id="261" r:id="rId11"/>
    <p:sldId id="262" r:id="rId12"/>
    <p:sldId id="263" r:id="rId13"/>
    <p:sldId id="265" r:id="rId14"/>
    <p:sldId id="266" r:id="rId15"/>
    <p:sldId id="267" r:id="rId16"/>
    <p:sldId id="268" r:id="rId17"/>
    <p:sldId id="270" r:id="rId18"/>
    <p:sldId id="271" r:id="rId19"/>
    <p:sldId id="272" r:id="rId20"/>
    <p:sldId id="273" r:id="rId21"/>
    <p:sldId id="274" r:id="rId22"/>
    <p:sldId id="275" r:id="rId23"/>
    <p:sldId id="277" r:id="rId24"/>
    <p:sldId id="276" r:id="rId25"/>
    <p:sldId id="278" r:id="rId26"/>
    <p:sldId id="279" r:id="rId27"/>
    <p:sldId id="280" r:id="rId28"/>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er 1 Overview" id="{8BF2DACF-F419-4D1C-A17D-B24FB4B4CC7B}">
          <p14:sldIdLst>
            <p14:sldId id="286"/>
            <p14:sldId id="264"/>
            <p14:sldId id="288"/>
            <p14:sldId id="289"/>
            <p14:sldId id="290"/>
            <p14:sldId id="287"/>
          </p14:sldIdLst>
        </p14:section>
        <p14:section name="Statutory Content" id="{A0E11ECC-FC66-4549-98F4-15B7835A5689}">
          <p14:sldIdLst>
            <p14:sldId id="281"/>
            <p14:sldId id="282"/>
          </p14:sldIdLst>
        </p14:section>
        <p14:section name="Year 7" id="{BE318FEE-6B0A-4619-A151-0C1BCF36C1AC}">
          <p14:sldIdLst>
            <p14:sldId id="260"/>
            <p14:sldId id="261"/>
            <p14:sldId id="262"/>
            <p14:sldId id="263"/>
          </p14:sldIdLst>
        </p14:section>
        <p14:section name="Year 8" id="{7AD0DE5A-2812-48DA-A35A-1D5E51D64526}">
          <p14:sldIdLst>
            <p14:sldId id="265"/>
            <p14:sldId id="266"/>
            <p14:sldId id="267"/>
            <p14:sldId id="268"/>
          </p14:sldIdLst>
        </p14:section>
        <p14:section name="Year 9" id="{DF1ED888-D2E2-42F1-A035-057BFBED9818}">
          <p14:sldIdLst>
            <p14:sldId id="270"/>
            <p14:sldId id="271"/>
            <p14:sldId id="272"/>
            <p14:sldId id="273"/>
          </p14:sldIdLst>
        </p14:section>
        <p14:section name="Year 10" id="{CB50852D-35F8-4E6D-AAD8-7BA86146A086}">
          <p14:sldIdLst>
            <p14:sldId id="274"/>
            <p14:sldId id="275"/>
            <p14:sldId id="277"/>
            <p14:sldId id="276"/>
          </p14:sldIdLst>
        </p14:section>
        <p14:section name="Year 11" id="{255FC517-F9E5-41BE-818C-E7F280BF2D82}">
          <p14:sldIdLst>
            <p14:sldId id="278"/>
            <p14:sldId id="279"/>
            <p14:sldId id="280"/>
          </p14:sldIdLst>
        </p14:section>
      </p14:sectionLst>
    </p:ext>
    <p:ext uri="{EFAFB233-063F-42B5-8137-9DF3F51BA10A}">
      <p15:sldGuideLst xmlns:p15="http://schemas.microsoft.com/office/powerpoint/2012/main">
        <p15:guide id="1" orient="horz" pos="2137" userDrawn="1">
          <p15:clr>
            <a:srgbClr val="A4A3A4"/>
          </p15:clr>
        </p15:guide>
        <p15:guide id="2" pos="309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AD47"/>
    <a:srgbClr val="66A2DB"/>
    <a:srgbClr val="FFC72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showGuides="1">
      <p:cViewPr varScale="1">
        <p:scale>
          <a:sx n="69" d="100"/>
          <a:sy n="69" d="100"/>
        </p:scale>
        <p:origin x="66" y="996"/>
      </p:cViewPr>
      <p:guideLst>
        <p:guide orient="horz" pos="2137"/>
        <p:guide pos="309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EEC1B0C-CB13-43BF-A843-3A3186AA57FF}" type="datetimeFigureOut">
              <a:rPr lang="en-GB" smtClean="0"/>
              <a:t>01/11/2024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B37BAA-3ED8-42B9-BAF3-17B155B7BAE4}" type="slidenum">
              <a:rPr lang="en-GB" smtClean="0"/>
              <a:t>‹#›</a:t>
            </a:fld>
            <a:endParaRPr lang="en-GB"/>
          </a:p>
        </p:txBody>
      </p:sp>
    </p:spTree>
    <p:extLst>
      <p:ext uri="{BB962C8B-B14F-4D97-AF65-F5344CB8AC3E}">
        <p14:creationId xmlns:p14="http://schemas.microsoft.com/office/powerpoint/2010/main" val="2027667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EC1B0C-CB13-43BF-A843-3A3186AA57FF}" type="datetimeFigureOut">
              <a:rPr lang="en-GB" smtClean="0"/>
              <a:t>01/11/2024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B37BAA-3ED8-42B9-BAF3-17B155B7BAE4}" type="slidenum">
              <a:rPr lang="en-GB" smtClean="0"/>
              <a:t>‹#›</a:t>
            </a:fld>
            <a:endParaRPr lang="en-GB"/>
          </a:p>
        </p:txBody>
      </p:sp>
    </p:spTree>
    <p:extLst>
      <p:ext uri="{BB962C8B-B14F-4D97-AF65-F5344CB8AC3E}">
        <p14:creationId xmlns:p14="http://schemas.microsoft.com/office/powerpoint/2010/main" val="204276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EC1B0C-CB13-43BF-A843-3A3186AA57FF}" type="datetimeFigureOut">
              <a:rPr lang="en-GB" smtClean="0"/>
              <a:t>01/11/2024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B37BAA-3ED8-42B9-BAF3-17B155B7BAE4}" type="slidenum">
              <a:rPr lang="en-GB" smtClean="0"/>
              <a:t>‹#›</a:t>
            </a:fld>
            <a:endParaRPr lang="en-GB"/>
          </a:p>
        </p:txBody>
      </p:sp>
    </p:spTree>
    <p:extLst>
      <p:ext uri="{BB962C8B-B14F-4D97-AF65-F5344CB8AC3E}">
        <p14:creationId xmlns:p14="http://schemas.microsoft.com/office/powerpoint/2010/main" val="4214563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EC1B0C-CB13-43BF-A843-3A3186AA57FF}" type="datetimeFigureOut">
              <a:rPr lang="en-GB" smtClean="0"/>
              <a:t>01/11/2024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B37BAA-3ED8-42B9-BAF3-17B155B7BAE4}" type="slidenum">
              <a:rPr lang="en-GB" smtClean="0"/>
              <a:t>‹#›</a:t>
            </a:fld>
            <a:endParaRPr lang="en-GB"/>
          </a:p>
        </p:txBody>
      </p:sp>
    </p:spTree>
    <p:extLst>
      <p:ext uri="{BB962C8B-B14F-4D97-AF65-F5344CB8AC3E}">
        <p14:creationId xmlns:p14="http://schemas.microsoft.com/office/powerpoint/2010/main" val="3307206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EC1B0C-CB13-43BF-A843-3A3186AA57FF}" type="datetimeFigureOut">
              <a:rPr lang="en-GB" smtClean="0"/>
              <a:t>01/11/2024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B37BAA-3ED8-42B9-BAF3-17B155B7BAE4}" type="slidenum">
              <a:rPr lang="en-GB" smtClean="0"/>
              <a:t>‹#›</a:t>
            </a:fld>
            <a:endParaRPr lang="en-GB"/>
          </a:p>
        </p:txBody>
      </p:sp>
    </p:spTree>
    <p:extLst>
      <p:ext uri="{BB962C8B-B14F-4D97-AF65-F5344CB8AC3E}">
        <p14:creationId xmlns:p14="http://schemas.microsoft.com/office/powerpoint/2010/main" val="222566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EEC1B0C-CB13-43BF-A843-3A3186AA57FF}" type="datetimeFigureOut">
              <a:rPr lang="en-GB" smtClean="0"/>
              <a:t>01/11/2024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B37BAA-3ED8-42B9-BAF3-17B155B7BAE4}" type="slidenum">
              <a:rPr lang="en-GB" smtClean="0"/>
              <a:t>‹#›</a:t>
            </a:fld>
            <a:endParaRPr lang="en-GB"/>
          </a:p>
        </p:txBody>
      </p:sp>
    </p:spTree>
    <p:extLst>
      <p:ext uri="{BB962C8B-B14F-4D97-AF65-F5344CB8AC3E}">
        <p14:creationId xmlns:p14="http://schemas.microsoft.com/office/powerpoint/2010/main" val="3908019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EEC1B0C-CB13-43BF-A843-3A3186AA57FF}" type="datetimeFigureOut">
              <a:rPr lang="en-GB" smtClean="0"/>
              <a:t>01/11/2024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4B37BAA-3ED8-42B9-BAF3-17B155B7BAE4}" type="slidenum">
              <a:rPr lang="en-GB" smtClean="0"/>
              <a:t>‹#›</a:t>
            </a:fld>
            <a:endParaRPr lang="en-GB"/>
          </a:p>
        </p:txBody>
      </p:sp>
    </p:spTree>
    <p:extLst>
      <p:ext uri="{BB962C8B-B14F-4D97-AF65-F5344CB8AC3E}">
        <p14:creationId xmlns:p14="http://schemas.microsoft.com/office/powerpoint/2010/main" val="374714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EEC1B0C-CB13-43BF-A843-3A3186AA57FF}" type="datetimeFigureOut">
              <a:rPr lang="en-GB" smtClean="0"/>
              <a:t>01/11/2024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4B37BAA-3ED8-42B9-BAF3-17B155B7BAE4}" type="slidenum">
              <a:rPr lang="en-GB" smtClean="0"/>
              <a:t>‹#›</a:t>
            </a:fld>
            <a:endParaRPr lang="en-GB"/>
          </a:p>
        </p:txBody>
      </p:sp>
    </p:spTree>
    <p:extLst>
      <p:ext uri="{BB962C8B-B14F-4D97-AF65-F5344CB8AC3E}">
        <p14:creationId xmlns:p14="http://schemas.microsoft.com/office/powerpoint/2010/main" val="660096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EC1B0C-CB13-43BF-A843-3A3186AA57FF}" type="datetimeFigureOut">
              <a:rPr lang="en-GB" smtClean="0"/>
              <a:t>01/11/2024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4B37BAA-3ED8-42B9-BAF3-17B155B7BAE4}" type="slidenum">
              <a:rPr lang="en-GB" smtClean="0"/>
              <a:t>‹#›</a:t>
            </a:fld>
            <a:endParaRPr lang="en-GB"/>
          </a:p>
        </p:txBody>
      </p:sp>
    </p:spTree>
    <p:extLst>
      <p:ext uri="{BB962C8B-B14F-4D97-AF65-F5344CB8AC3E}">
        <p14:creationId xmlns:p14="http://schemas.microsoft.com/office/powerpoint/2010/main" val="3822812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EC1B0C-CB13-43BF-A843-3A3186AA57FF}" type="datetimeFigureOut">
              <a:rPr lang="en-GB" smtClean="0"/>
              <a:t>01/11/2024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B37BAA-3ED8-42B9-BAF3-17B155B7BAE4}" type="slidenum">
              <a:rPr lang="en-GB" smtClean="0"/>
              <a:t>‹#›</a:t>
            </a:fld>
            <a:endParaRPr lang="en-GB"/>
          </a:p>
        </p:txBody>
      </p:sp>
    </p:spTree>
    <p:extLst>
      <p:ext uri="{BB962C8B-B14F-4D97-AF65-F5344CB8AC3E}">
        <p14:creationId xmlns:p14="http://schemas.microsoft.com/office/powerpoint/2010/main" val="1628762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EC1B0C-CB13-43BF-A843-3A3186AA57FF}" type="datetimeFigureOut">
              <a:rPr lang="en-GB" smtClean="0"/>
              <a:t>01/11/2024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B37BAA-3ED8-42B9-BAF3-17B155B7BAE4}" type="slidenum">
              <a:rPr lang="en-GB" smtClean="0"/>
              <a:t>‹#›</a:t>
            </a:fld>
            <a:endParaRPr lang="en-GB"/>
          </a:p>
        </p:txBody>
      </p:sp>
    </p:spTree>
    <p:extLst>
      <p:ext uri="{BB962C8B-B14F-4D97-AF65-F5344CB8AC3E}">
        <p14:creationId xmlns:p14="http://schemas.microsoft.com/office/powerpoint/2010/main" val="2451684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EC1B0C-CB13-43BF-A843-3A3186AA57FF}" type="datetimeFigureOut">
              <a:rPr lang="en-GB" smtClean="0"/>
              <a:t>01/11/2024</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B37BAA-3ED8-42B9-BAF3-17B155B7BAE4}" type="slidenum">
              <a:rPr lang="en-GB" smtClean="0"/>
              <a:t>‹#›</a:t>
            </a:fld>
            <a:endParaRPr lang="en-GB"/>
          </a:p>
        </p:txBody>
      </p:sp>
    </p:spTree>
    <p:extLst>
      <p:ext uri="{BB962C8B-B14F-4D97-AF65-F5344CB8AC3E}">
        <p14:creationId xmlns:p14="http://schemas.microsoft.com/office/powerpoint/2010/main" val="34676901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8B1C1-C49F-47B8-8A65-A3025D2CE9BB}"/>
              </a:ext>
            </a:extLst>
          </p:cNvPr>
          <p:cNvSpPr>
            <a:spLocks noGrp="1"/>
          </p:cNvSpPr>
          <p:nvPr>
            <p:ph type="title"/>
          </p:nvPr>
        </p:nvSpPr>
        <p:spPr>
          <a:xfrm>
            <a:off x="681035" y="214803"/>
            <a:ext cx="8543925" cy="1325563"/>
          </a:xfrm>
        </p:spPr>
        <p:txBody>
          <a:bodyPr>
            <a:normAutofit/>
          </a:bodyPr>
          <a:lstStyle/>
          <a:p>
            <a:r>
              <a:rPr lang="en-GB" dirty="0"/>
              <a:t>Ponteland Community High School</a:t>
            </a:r>
            <a:br>
              <a:rPr lang="en-GB" dirty="0"/>
            </a:br>
            <a:r>
              <a:rPr lang="en-GB">
                <a:latin typeface="Gill Sans MT" panose="020B0502020104020203" pitchFamily="34" charset="0"/>
              </a:rPr>
              <a:t>RSHE Curriculum</a:t>
            </a:r>
            <a:endParaRPr lang="en-GB" dirty="0"/>
          </a:p>
        </p:txBody>
      </p:sp>
      <p:graphicFrame>
        <p:nvGraphicFramePr>
          <p:cNvPr id="4" name="Table 3">
            <a:extLst>
              <a:ext uri="{FF2B5EF4-FFF2-40B4-BE49-F238E27FC236}">
                <a16:creationId xmlns:a16="http://schemas.microsoft.com/office/drawing/2014/main" id="{73148F6B-7904-4DDD-A0B9-6020A63DDE3A}"/>
              </a:ext>
            </a:extLst>
          </p:cNvPr>
          <p:cNvGraphicFramePr>
            <a:graphicFrameLocks noGrp="1"/>
          </p:cNvGraphicFramePr>
          <p:nvPr>
            <p:extLst>
              <p:ext uri="{D42A27DB-BD31-4B8C-83A1-F6EECF244321}">
                <p14:modId xmlns:p14="http://schemas.microsoft.com/office/powerpoint/2010/main" val="3768883752"/>
              </p:ext>
            </p:extLst>
          </p:nvPr>
        </p:nvGraphicFramePr>
        <p:xfrm>
          <a:off x="1651000" y="3392488"/>
          <a:ext cx="6603999" cy="640080"/>
        </p:xfrm>
        <a:graphic>
          <a:graphicData uri="http://schemas.openxmlformats.org/drawingml/2006/table">
            <a:tbl>
              <a:tblPr firstRow="1" bandRow="1">
                <a:tableStyleId>{2D5ABB26-0587-4C30-8999-92F81FD0307C}</a:tableStyleId>
              </a:tblPr>
              <a:tblGrid>
                <a:gridCol w="2201333">
                  <a:extLst>
                    <a:ext uri="{9D8B030D-6E8A-4147-A177-3AD203B41FA5}">
                      <a16:colId xmlns:a16="http://schemas.microsoft.com/office/drawing/2014/main" val="349550174"/>
                    </a:ext>
                  </a:extLst>
                </a:gridCol>
                <a:gridCol w="2201333">
                  <a:extLst>
                    <a:ext uri="{9D8B030D-6E8A-4147-A177-3AD203B41FA5}">
                      <a16:colId xmlns:a16="http://schemas.microsoft.com/office/drawing/2014/main" val="3896328848"/>
                    </a:ext>
                  </a:extLst>
                </a:gridCol>
                <a:gridCol w="2201333">
                  <a:extLst>
                    <a:ext uri="{9D8B030D-6E8A-4147-A177-3AD203B41FA5}">
                      <a16:colId xmlns:a16="http://schemas.microsoft.com/office/drawing/2014/main" val="158502622"/>
                    </a:ext>
                  </a:extLst>
                </a:gridCol>
              </a:tblGrid>
              <a:tr h="370840">
                <a:tc>
                  <a:txBody>
                    <a:bodyPr/>
                    <a:lstStyle/>
                    <a:p>
                      <a:pPr algn="ctr"/>
                      <a:r>
                        <a:rPr lang="en-GB" dirty="0">
                          <a:latin typeface="Gill Sans MT" panose="020B0502020104020203" pitchFamily="34" charset="0"/>
                        </a:rPr>
                        <a:t>Relationships</a:t>
                      </a:r>
                    </a:p>
                  </a:txBody>
                  <a:tcPr anchor="ctr"/>
                </a:tc>
                <a:tc>
                  <a:txBody>
                    <a:bodyPr/>
                    <a:lstStyle/>
                    <a:p>
                      <a:pPr algn="ctr"/>
                      <a:r>
                        <a:rPr lang="en-GB" dirty="0">
                          <a:latin typeface="Gill Sans MT" panose="020B0502020104020203" pitchFamily="34" charset="0"/>
                        </a:rPr>
                        <a:t>Health and Wellbeing</a:t>
                      </a:r>
                    </a:p>
                  </a:txBody>
                  <a:tcPr anchor="ctr"/>
                </a:tc>
                <a:tc>
                  <a:txBody>
                    <a:bodyPr/>
                    <a:lstStyle/>
                    <a:p>
                      <a:pPr algn="ctr"/>
                      <a:r>
                        <a:rPr lang="en-GB" dirty="0">
                          <a:latin typeface="Gill Sans MT" panose="020B0502020104020203" pitchFamily="34" charset="0"/>
                        </a:rPr>
                        <a:t>Living in the </a:t>
                      </a:r>
                    </a:p>
                    <a:p>
                      <a:pPr algn="ctr"/>
                      <a:r>
                        <a:rPr lang="en-GB" dirty="0">
                          <a:latin typeface="Gill Sans MT" panose="020B0502020104020203" pitchFamily="34" charset="0"/>
                        </a:rPr>
                        <a:t>Wider World</a:t>
                      </a:r>
                    </a:p>
                  </a:txBody>
                  <a:tcPr anchor="ctr"/>
                </a:tc>
                <a:extLst>
                  <a:ext uri="{0D108BD9-81ED-4DB2-BD59-A6C34878D82A}">
                    <a16:rowId xmlns:a16="http://schemas.microsoft.com/office/drawing/2014/main" val="329071085"/>
                  </a:ext>
                </a:extLst>
              </a:tr>
            </a:tbl>
          </a:graphicData>
        </a:graphic>
      </p:graphicFrame>
      <p:pic>
        <p:nvPicPr>
          <p:cNvPr id="5" name="Picture 4">
            <a:extLst>
              <a:ext uri="{FF2B5EF4-FFF2-40B4-BE49-F238E27FC236}">
                <a16:creationId xmlns:a16="http://schemas.microsoft.com/office/drawing/2014/main" id="{14D14BCE-219B-47A9-A503-8C770189D355}"/>
              </a:ext>
            </a:extLst>
          </p:cNvPr>
          <p:cNvPicPr>
            <a:picLocks noChangeAspect="1"/>
          </p:cNvPicPr>
          <p:nvPr/>
        </p:nvPicPr>
        <p:blipFill rotWithShape="1">
          <a:blip r:embed="rId2"/>
          <a:srcRect l="31717" t="17980"/>
          <a:stretch/>
        </p:blipFill>
        <p:spPr>
          <a:xfrm>
            <a:off x="6691921" y="1885114"/>
            <a:ext cx="1787781" cy="2147454"/>
          </a:xfrm>
          <a:prstGeom prst="rect">
            <a:avLst/>
          </a:prstGeom>
        </p:spPr>
      </p:pic>
      <p:pic>
        <p:nvPicPr>
          <p:cNvPr id="6" name="Picture 5">
            <a:extLst>
              <a:ext uri="{FF2B5EF4-FFF2-40B4-BE49-F238E27FC236}">
                <a16:creationId xmlns:a16="http://schemas.microsoft.com/office/drawing/2014/main" id="{9DFECD90-2A00-4906-89EF-AD0D8B8A0DF1}"/>
              </a:ext>
            </a:extLst>
          </p:cNvPr>
          <p:cNvPicPr>
            <a:picLocks noChangeAspect="1"/>
          </p:cNvPicPr>
          <p:nvPr/>
        </p:nvPicPr>
        <p:blipFill>
          <a:blip r:embed="rId3"/>
          <a:stretch>
            <a:fillRect/>
          </a:stretch>
        </p:blipFill>
        <p:spPr>
          <a:xfrm>
            <a:off x="3925888" y="1885114"/>
            <a:ext cx="1981200" cy="1981200"/>
          </a:xfrm>
          <a:prstGeom prst="rect">
            <a:avLst/>
          </a:prstGeom>
        </p:spPr>
      </p:pic>
      <p:pic>
        <p:nvPicPr>
          <p:cNvPr id="7" name="Picture 6">
            <a:extLst>
              <a:ext uri="{FF2B5EF4-FFF2-40B4-BE49-F238E27FC236}">
                <a16:creationId xmlns:a16="http://schemas.microsoft.com/office/drawing/2014/main" id="{E8D5C6CC-6982-406D-81AD-FBC663ABB904}"/>
              </a:ext>
            </a:extLst>
          </p:cNvPr>
          <p:cNvPicPr>
            <a:picLocks noChangeAspect="1"/>
          </p:cNvPicPr>
          <p:nvPr/>
        </p:nvPicPr>
        <p:blipFill>
          <a:blip r:embed="rId4"/>
          <a:stretch>
            <a:fillRect/>
          </a:stretch>
        </p:blipFill>
        <p:spPr>
          <a:xfrm>
            <a:off x="1555390" y="1725786"/>
            <a:ext cx="2466109" cy="2466109"/>
          </a:xfrm>
          <a:prstGeom prst="rect">
            <a:avLst/>
          </a:prstGeom>
        </p:spPr>
      </p:pic>
      <p:graphicFrame>
        <p:nvGraphicFramePr>
          <p:cNvPr id="8" name="Table 7">
            <a:extLst>
              <a:ext uri="{FF2B5EF4-FFF2-40B4-BE49-F238E27FC236}">
                <a16:creationId xmlns:a16="http://schemas.microsoft.com/office/drawing/2014/main" id="{180063C6-D17B-4FF8-ACE2-7B1ABEC8AD72}"/>
              </a:ext>
            </a:extLst>
          </p:cNvPr>
          <p:cNvGraphicFramePr>
            <a:graphicFrameLocks noGrp="1"/>
          </p:cNvGraphicFramePr>
          <p:nvPr>
            <p:extLst>
              <p:ext uri="{D42A27DB-BD31-4B8C-83A1-F6EECF244321}">
                <p14:modId xmlns:p14="http://schemas.microsoft.com/office/powerpoint/2010/main" val="4275889535"/>
              </p:ext>
            </p:extLst>
          </p:nvPr>
        </p:nvGraphicFramePr>
        <p:xfrm>
          <a:off x="1650999" y="1620030"/>
          <a:ext cx="6603999" cy="370840"/>
        </p:xfrm>
        <a:graphic>
          <a:graphicData uri="http://schemas.openxmlformats.org/drawingml/2006/table">
            <a:tbl>
              <a:tblPr firstRow="1" bandRow="1">
                <a:tableStyleId>{2D5ABB26-0587-4C30-8999-92F81FD0307C}</a:tableStyleId>
              </a:tblPr>
              <a:tblGrid>
                <a:gridCol w="6603999">
                  <a:extLst>
                    <a:ext uri="{9D8B030D-6E8A-4147-A177-3AD203B41FA5}">
                      <a16:colId xmlns:a16="http://schemas.microsoft.com/office/drawing/2014/main" val="349550174"/>
                    </a:ext>
                  </a:extLst>
                </a:gridCol>
              </a:tblGrid>
              <a:tr h="370840">
                <a:tc>
                  <a:txBody>
                    <a:bodyPr/>
                    <a:lstStyle/>
                    <a:p>
                      <a:pPr algn="ctr"/>
                      <a:r>
                        <a:rPr lang="en-GB" dirty="0">
                          <a:latin typeface="Gill Sans MT" panose="020B0502020104020203" pitchFamily="34" charset="0"/>
                        </a:rPr>
                        <a:t>Learning Areas</a:t>
                      </a:r>
                    </a:p>
                  </a:txBody>
                  <a:tcPr anchor="ctr"/>
                </a:tc>
                <a:extLst>
                  <a:ext uri="{0D108BD9-81ED-4DB2-BD59-A6C34878D82A}">
                    <a16:rowId xmlns:a16="http://schemas.microsoft.com/office/drawing/2014/main" val="329071085"/>
                  </a:ext>
                </a:extLst>
              </a:tr>
            </a:tbl>
          </a:graphicData>
        </a:graphic>
      </p:graphicFrame>
      <p:pic>
        <p:nvPicPr>
          <p:cNvPr id="10" name="Picture 9">
            <a:extLst>
              <a:ext uri="{FF2B5EF4-FFF2-40B4-BE49-F238E27FC236}">
                <a16:creationId xmlns:a16="http://schemas.microsoft.com/office/drawing/2014/main" id="{5D7DA6EE-DEE6-4AA5-9B91-616350753691}"/>
              </a:ext>
            </a:extLst>
          </p:cNvPr>
          <p:cNvPicPr>
            <a:picLocks noChangeAspect="1"/>
          </p:cNvPicPr>
          <p:nvPr/>
        </p:nvPicPr>
        <p:blipFill rotWithShape="1">
          <a:blip r:embed="rId5"/>
          <a:srcRect l="18639" t="19526" r="19526" b="18057"/>
          <a:stretch/>
        </p:blipFill>
        <p:spPr>
          <a:xfrm>
            <a:off x="1971790" y="4715596"/>
            <a:ext cx="1633308" cy="1648692"/>
          </a:xfrm>
          <a:prstGeom prst="rect">
            <a:avLst/>
          </a:prstGeom>
        </p:spPr>
      </p:pic>
      <p:pic>
        <p:nvPicPr>
          <p:cNvPr id="11" name="Picture 10">
            <a:extLst>
              <a:ext uri="{FF2B5EF4-FFF2-40B4-BE49-F238E27FC236}">
                <a16:creationId xmlns:a16="http://schemas.microsoft.com/office/drawing/2014/main" id="{7685E737-342D-4922-97CF-10E52190DEBC}"/>
              </a:ext>
            </a:extLst>
          </p:cNvPr>
          <p:cNvPicPr>
            <a:picLocks noChangeAspect="1"/>
          </p:cNvPicPr>
          <p:nvPr/>
        </p:nvPicPr>
        <p:blipFill rotWithShape="1">
          <a:blip r:embed="rId6"/>
          <a:srcRect l="20786" t="18787" r="20786" b="17374"/>
          <a:stretch/>
        </p:blipFill>
        <p:spPr>
          <a:xfrm>
            <a:off x="4204575" y="4729795"/>
            <a:ext cx="1496850" cy="1635445"/>
          </a:xfrm>
          <a:prstGeom prst="rect">
            <a:avLst/>
          </a:prstGeom>
        </p:spPr>
      </p:pic>
      <p:pic>
        <p:nvPicPr>
          <p:cNvPr id="12" name="Picture 11">
            <a:extLst>
              <a:ext uri="{FF2B5EF4-FFF2-40B4-BE49-F238E27FC236}">
                <a16:creationId xmlns:a16="http://schemas.microsoft.com/office/drawing/2014/main" id="{CA8ED7DC-9133-4035-88A6-AFF8BB31ED36}"/>
              </a:ext>
            </a:extLst>
          </p:cNvPr>
          <p:cNvPicPr>
            <a:picLocks noChangeAspect="1"/>
          </p:cNvPicPr>
          <p:nvPr/>
        </p:nvPicPr>
        <p:blipFill rotWithShape="1">
          <a:blip r:embed="rId7"/>
          <a:srcRect l="18788" t="28282" r="20786" b="28283"/>
          <a:stretch/>
        </p:blipFill>
        <p:spPr>
          <a:xfrm>
            <a:off x="6084416" y="4827116"/>
            <a:ext cx="1972887" cy="1418108"/>
          </a:xfrm>
          <a:prstGeom prst="rect">
            <a:avLst/>
          </a:prstGeom>
        </p:spPr>
      </p:pic>
      <p:graphicFrame>
        <p:nvGraphicFramePr>
          <p:cNvPr id="13" name="Table 12">
            <a:extLst>
              <a:ext uri="{FF2B5EF4-FFF2-40B4-BE49-F238E27FC236}">
                <a16:creationId xmlns:a16="http://schemas.microsoft.com/office/drawing/2014/main" id="{F081EC44-798F-4120-9431-2CA25265743A}"/>
              </a:ext>
            </a:extLst>
          </p:cNvPr>
          <p:cNvGraphicFramePr>
            <a:graphicFrameLocks noGrp="1"/>
          </p:cNvGraphicFramePr>
          <p:nvPr>
            <p:extLst>
              <p:ext uri="{D42A27DB-BD31-4B8C-83A1-F6EECF244321}">
                <p14:modId xmlns:p14="http://schemas.microsoft.com/office/powerpoint/2010/main" val="283478340"/>
              </p:ext>
            </p:extLst>
          </p:nvPr>
        </p:nvGraphicFramePr>
        <p:xfrm>
          <a:off x="1555390" y="4112231"/>
          <a:ext cx="6603999" cy="370840"/>
        </p:xfrm>
        <a:graphic>
          <a:graphicData uri="http://schemas.openxmlformats.org/drawingml/2006/table">
            <a:tbl>
              <a:tblPr firstRow="1" bandRow="1">
                <a:tableStyleId>{2D5ABB26-0587-4C30-8999-92F81FD0307C}</a:tableStyleId>
              </a:tblPr>
              <a:tblGrid>
                <a:gridCol w="6603999">
                  <a:extLst>
                    <a:ext uri="{9D8B030D-6E8A-4147-A177-3AD203B41FA5}">
                      <a16:colId xmlns:a16="http://schemas.microsoft.com/office/drawing/2014/main" val="349550174"/>
                    </a:ext>
                  </a:extLst>
                </a:gridCol>
              </a:tblGrid>
              <a:tr h="370840">
                <a:tc>
                  <a:txBody>
                    <a:bodyPr/>
                    <a:lstStyle/>
                    <a:p>
                      <a:pPr algn="ctr"/>
                      <a:r>
                        <a:rPr lang="en-GB" dirty="0">
                          <a:latin typeface="Gill Sans MT" panose="020B0502020104020203" pitchFamily="34" charset="0"/>
                        </a:rPr>
                        <a:t>Core Concepts</a:t>
                      </a:r>
                    </a:p>
                  </a:txBody>
                  <a:tcPr anchor="ctr"/>
                </a:tc>
                <a:extLst>
                  <a:ext uri="{0D108BD9-81ED-4DB2-BD59-A6C34878D82A}">
                    <a16:rowId xmlns:a16="http://schemas.microsoft.com/office/drawing/2014/main" val="329071085"/>
                  </a:ext>
                </a:extLst>
              </a:tr>
            </a:tbl>
          </a:graphicData>
        </a:graphic>
      </p:graphicFrame>
    </p:spTree>
    <p:extLst>
      <p:ext uri="{BB962C8B-B14F-4D97-AF65-F5344CB8AC3E}">
        <p14:creationId xmlns:p14="http://schemas.microsoft.com/office/powerpoint/2010/main" val="3186470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3FD1E50-BB8D-450D-94E1-6206249C7FCC}"/>
              </a:ext>
            </a:extLst>
          </p:cNvPr>
          <p:cNvGraphicFramePr>
            <a:graphicFrameLocks noGrp="1"/>
          </p:cNvGraphicFramePr>
          <p:nvPr>
            <p:extLst>
              <p:ext uri="{D42A27DB-BD31-4B8C-83A1-F6EECF244321}">
                <p14:modId xmlns:p14="http://schemas.microsoft.com/office/powerpoint/2010/main" val="812989290"/>
              </p:ext>
            </p:extLst>
          </p:nvPr>
        </p:nvGraphicFramePr>
        <p:xfrm>
          <a:off x="1651000" y="114858"/>
          <a:ext cx="6604000" cy="670560"/>
        </p:xfrm>
        <a:graphic>
          <a:graphicData uri="http://schemas.openxmlformats.org/drawingml/2006/table">
            <a:tbl>
              <a:tblPr firstRow="1" bandRow="1">
                <a:tableStyleId>{327F97BB-C833-4FB7-BDE5-3F7075034690}</a:tableStyleId>
              </a:tblPr>
              <a:tblGrid>
                <a:gridCol w="6604000">
                  <a:extLst>
                    <a:ext uri="{9D8B030D-6E8A-4147-A177-3AD203B41FA5}">
                      <a16:colId xmlns:a16="http://schemas.microsoft.com/office/drawing/2014/main" val="2446407279"/>
                    </a:ext>
                  </a:extLst>
                </a:gridCol>
              </a:tblGrid>
              <a:tr h="0">
                <a:tc>
                  <a:txBody>
                    <a:bodyPr/>
                    <a:lstStyle/>
                    <a:p>
                      <a:pPr algn="ctr"/>
                      <a:r>
                        <a:rPr lang="en-GB" dirty="0">
                          <a:solidFill>
                            <a:sysClr val="windowText" lastClr="000000"/>
                          </a:solidFill>
                          <a:latin typeface="Gill Sans MT" panose="020B0502020104020203" pitchFamily="34" charset="0"/>
                        </a:rPr>
                        <a:t>Year 7 Unit 2: Health and Wellbeing</a:t>
                      </a:r>
                    </a:p>
                  </a:txBody>
                  <a:tcPr/>
                </a:tc>
                <a:extLst>
                  <a:ext uri="{0D108BD9-81ED-4DB2-BD59-A6C34878D82A}">
                    <a16:rowId xmlns:a16="http://schemas.microsoft.com/office/drawing/2014/main" val="1534839487"/>
                  </a:ext>
                </a:extLst>
              </a:tr>
              <a:tr h="0">
                <a:tc>
                  <a:txBody>
                    <a:bodyPr/>
                    <a:lstStyle/>
                    <a:p>
                      <a:pPr algn="ctr"/>
                      <a:r>
                        <a:rPr lang="en-GB" sz="1400" dirty="0">
                          <a:solidFill>
                            <a:sysClr val="windowText" lastClr="000000"/>
                          </a:solidFill>
                          <a:latin typeface="Gill Sans MT" panose="020B0502020104020203" pitchFamily="34" charset="0"/>
                        </a:rPr>
                        <a:t>What steps can I take to be healthy and happy?</a:t>
                      </a:r>
                    </a:p>
                  </a:txBody>
                  <a:tcPr/>
                </a:tc>
                <a:extLst>
                  <a:ext uri="{0D108BD9-81ED-4DB2-BD59-A6C34878D82A}">
                    <a16:rowId xmlns:a16="http://schemas.microsoft.com/office/drawing/2014/main" val="509136530"/>
                  </a:ext>
                </a:extLst>
              </a:tr>
            </a:tbl>
          </a:graphicData>
        </a:graphic>
      </p:graphicFrame>
      <p:graphicFrame>
        <p:nvGraphicFramePr>
          <p:cNvPr id="5" name="Table 4">
            <a:extLst>
              <a:ext uri="{FF2B5EF4-FFF2-40B4-BE49-F238E27FC236}">
                <a16:creationId xmlns:a16="http://schemas.microsoft.com/office/drawing/2014/main" id="{2BD6F14D-5735-4CCC-812D-1BE1E5C02B11}"/>
              </a:ext>
            </a:extLst>
          </p:cNvPr>
          <p:cNvGraphicFramePr>
            <a:graphicFrameLocks noGrp="1"/>
          </p:cNvGraphicFramePr>
          <p:nvPr>
            <p:extLst>
              <p:ext uri="{D42A27DB-BD31-4B8C-83A1-F6EECF244321}">
                <p14:modId xmlns:p14="http://schemas.microsoft.com/office/powerpoint/2010/main" val="1046570923"/>
              </p:ext>
            </p:extLst>
          </p:nvPr>
        </p:nvGraphicFramePr>
        <p:xfrm>
          <a:off x="138952" y="1744146"/>
          <a:ext cx="9596718" cy="4968853"/>
        </p:xfrm>
        <a:graphic>
          <a:graphicData uri="http://schemas.openxmlformats.org/drawingml/2006/table">
            <a:tbl>
              <a:tblPr firstRow="1" bandRow="1">
                <a:tableStyleId>{5940675A-B579-460E-94D1-54222C63F5DA}</a:tableStyleId>
              </a:tblPr>
              <a:tblGrid>
                <a:gridCol w="578654">
                  <a:extLst>
                    <a:ext uri="{9D8B030D-6E8A-4147-A177-3AD203B41FA5}">
                      <a16:colId xmlns:a16="http://schemas.microsoft.com/office/drawing/2014/main" val="1822299965"/>
                    </a:ext>
                  </a:extLst>
                </a:gridCol>
                <a:gridCol w="798282">
                  <a:extLst>
                    <a:ext uri="{9D8B030D-6E8A-4147-A177-3AD203B41FA5}">
                      <a16:colId xmlns:a16="http://schemas.microsoft.com/office/drawing/2014/main" val="3189252040"/>
                    </a:ext>
                  </a:extLst>
                </a:gridCol>
                <a:gridCol w="1930244">
                  <a:extLst>
                    <a:ext uri="{9D8B030D-6E8A-4147-A177-3AD203B41FA5}">
                      <a16:colId xmlns:a16="http://schemas.microsoft.com/office/drawing/2014/main" val="1227866142"/>
                    </a:ext>
                  </a:extLst>
                </a:gridCol>
                <a:gridCol w="1930244">
                  <a:extLst>
                    <a:ext uri="{9D8B030D-6E8A-4147-A177-3AD203B41FA5}">
                      <a16:colId xmlns:a16="http://schemas.microsoft.com/office/drawing/2014/main" val="4254456650"/>
                    </a:ext>
                  </a:extLst>
                </a:gridCol>
                <a:gridCol w="1930244">
                  <a:extLst>
                    <a:ext uri="{9D8B030D-6E8A-4147-A177-3AD203B41FA5}">
                      <a16:colId xmlns:a16="http://schemas.microsoft.com/office/drawing/2014/main" val="1644052347"/>
                    </a:ext>
                  </a:extLst>
                </a:gridCol>
                <a:gridCol w="1930244">
                  <a:extLst>
                    <a:ext uri="{9D8B030D-6E8A-4147-A177-3AD203B41FA5}">
                      <a16:colId xmlns:a16="http://schemas.microsoft.com/office/drawing/2014/main" val="997907369"/>
                    </a:ext>
                  </a:extLst>
                </a:gridCol>
                <a:gridCol w="498806">
                  <a:extLst>
                    <a:ext uri="{9D8B030D-6E8A-4147-A177-3AD203B41FA5}">
                      <a16:colId xmlns:a16="http://schemas.microsoft.com/office/drawing/2014/main" val="223221432"/>
                    </a:ext>
                  </a:extLst>
                </a:gridCol>
              </a:tblGrid>
              <a:tr h="231588">
                <a:tc>
                  <a:txBody>
                    <a:bodyPr/>
                    <a:lstStyle/>
                    <a:p>
                      <a:pPr algn="l"/>
                      <a:r>
                        <a:rPr lang="en-GB" sz="1000" dirty="0">
                          <a:latin typeface="Gill Sans MT" panose="020B0502020104020203" pitchFamily="34" charset="0"/>
                        </a:rPr>
                        <a:t>Session</a:t>
                      </a:r>
                    </a:p>
                  </a:txBody>
                  <a:tcPr anchor="ctr"/>
                </a:tc>
                <a:tc>
                  <a:txBody>
                    <a:bodyPr/>
                    <a:lstStyle/>
                    <a:p>
                      <a:pPr algn="l"/>
                      <a:r>
                        <a:rPr lang="en-GB" sz="1000" dirty="0">
                          <a:latin typeface="Gill Sans MT" panose="020B0502020104020203" pitchFamily="34" charset="0"/>
                        </a:rPr>
                        <a:t>Format</a:t>
                      </a:r>
                    </a:p>
                  </a:txBody>
                  <a:tcPr anchor="ctr"/>
                </a:tc>
                <a:tc>
                  <a:txBody>
                    <a:bodyPr/>
                    <a:lstStyle/>
                    <a:p>
                      <a:pPr algn="l"/>
                      <a:r>
                        <a:rPr lang="en-GB" sz="1000" dirty="0">
                          <a:latin typeface="Gill Sans MT" panose="020B0502020104020203" pitchFamily="34" charset="0"/>
                        </a:rPr>
                        <a:t>Heading</a:t>
                      </a:r>
                    </a:p>
                  </a:txBody>
                  <a:tcPr/>
                </a:tc>
                <a:tc>
                  <a:txBody>
                    <a:bodyPr/>
                    <a:lstStyle/>
                    <a:p>
                      <a:pPr algn="l"/>
                      <a:r>
                        <a:rPr lang="en-GB" sz="1000" dirty="0">
                          <a:latin typeface="Gill Sans MT" panose="020B0502020104020203" pitchFamily="34" charset="0"/>
                        </a:rPr>
                        <a:t>What are we learning?</a:t>
                      </a:r>
                    </a:p>
                  </a:txBody>
                  <a:tcPr/>
                </a:tc>
                <a:tc>
                  <a:txBody>
                    <a:bodyPr/>
                    <a:lstStyle/>
                    <a:p>
                      <a:pPr algn="l"/>
                      <a:r>
                        <a:rPr lang="en-GB" sz="1000" dirty="0">
                          <a:latin typeface="Gill Sans MT" panose="020B0502020104020203" pitchFamily="34" charset="0"/>
                        </a:rPr>
                        <a:t>Why now?</a:t>
                      </a:r>
                    </a:p>
                  </a:txBody>
                  <a:tcPr/>
                </a:tc>
                <a:tc>
                  <a:txBody>
                    <a:bodyPr/>
                    <a:lstStyle/>
                    <a:p>
                      <a:pPr algn="l"/>
                      <a:r>
                        <a:rPr lang="en-GB" sz="1000" dirty="0">
                          <a:latin typeface="Gill Sans MT" panose="020B0502020104020203" pitchFamily="34" charset="0"/>
                        </a:rPr>
                        <a:t>Key Questions</a:t>
                      </a:r>
                    </a:p>
                  </a:txBody>
                  <a:tcPr/>
                </a:tc>
                <a:tc>
                  <a:txBody>
                    <a:bodyPr/>
                    <a:lstStyle/>
                    <a:p>
                      <a:pPr algn="l"/>
                      <a:r>
                        <a:rPr lang="en-GB" sz="600" dirty="0">
                          <a:latin typeface="Gill Sans MT" panose="020B0502020104020203" pitchFamily="34" charset="0"/>
                        </a:rPr>
                        <a:t>Statutory Content</a:t>
                      </a:r>
                    </a:p>
                  </a:txBody>
                  <a:tcPr/>
                </a:tc>
                <a:extLst>
                  <a:ext uri="{0D108BD9-81ED-4DB2-BD59-A6C34878D82A}">
                    <a16:rowId xmlns:a16="http://schemas.microsoft.com/office/drawing/2014/main" val="2652338647"/>
                  </a:ext>
                </a:extLst>
              </a:tr>
              <a:tr h="665815">
                <a:tc>
                  <a:txBody>
                    <a:bodyPr/>
                    <a:lstStyle/>
                    <a:p>
                      <a:pPr algn="ctr"/>
                      <a:r>
                        <a:rPr lang="en-GB" sz="1000" dirty="0">
                          <a:latin typeface="Gill Sans MT" panose="020B0502020104020203" pitchFamily="34" charset="0"/>
                        </a:rPr>
                        <a:t>1</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How can I promote my mental health during secondary school?</a:t>
                      </a:r>
                    </a:p>
                  </a:txBody>
                  <a:tcPr anchor="ctr"/>
                </a:tc>
                <a:tc>
                  <a:txBody>
                    <a:bodyPr/>
                    <a:lstStyle/>
                    <a:p>
                      <a:pPr algn="l"/>
                      <a:r>
                        <a:rPr lang="en-GB" sz="1000" dirty="0">
                          <a:latin typeface="Gill Sans MT" panose="020B0502020104020203" pitchFamily="34" charset="0"/>
                        </a:rPr>
                        <a:t>A session designed to explore the concepts of physical and mental health and to share ‘5 ways to wellbeing’.</a:t>
                      </a:r>
                    </a:p>
                  </a:txBody>
                  <a:tcPr anchor="ctr"/>
                </a:tc>
                <a:tc>
                  <a:txBody>
                    <a:bodyPr/>
                    <a:lstStyle/>
                    <a:p>
                      <a:pPr algn="l"/>
                      <a:r>
                        <a:rPr lang="en-GB" sz="1000" dirty="0">
                          <a:latin typeface="Gill Sans MT" panose="020B0502020104020203" pitchFamily="34" charset="0"/>
                        </a:rPr>
                        <a:t>In this first unit concerning health and wellbeing we want to emphasise the significance of mental health alongside physical health from the outset.</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How are mental and physical health similar and different?</a:t>
                      </a:r>
                    </a:p>
                    <a:p>
                      <a:pPr marL="171450" indent="-171450" algn="l">
                        <a:buFont typeface="Arial" panose="020B0604020202020204" pitchFamily="34" charset="0"/>
                        <a:buChar char="•"/>
                      </a:pPr>
                      <a:r>
                        <a:rPr lang="en-GB" sz="1000" dirty="0">
                          <a:latin typeface="Gill Sans MT" panose="020B0502020104020203" pitchFamily="34" charset="0"/>
                        </a:rPr>
                        <a:t>How can I be proactive about my mental health?</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518467286"/>
                  </a:ext>
                </a:extLst>
              </a:tr>
              <a:tr h="231588">
                <a:tc>
                  <a:txBody>
                    <a:bodyPr/>
                    <a:lstStyle/>
                    <a:p>
                      <a:pPr algn="ctr"/>
                      <a:r>
                        <a:rPr lang="en-GB" sz="1000" dirty="0">
                          <a:latin typeface="Gill Sans MT" panose="020B0502020104020203" pitchFamily="34" charset="0"/>
                        </a:rPr>
                        <a:t>2</a:t>
                      </a:r>
                    </a:p>
                  </a:txBody>
                  <a:tcPr anchor="ctr"/>
                </a:tc>
                <a:tc>
                  <a:txBody>
                    <a:bodyPr/>
                    <a:lstStyle/>
                    <a:p>
                      <a:pPr algn="ctr"/>
                      <a:r>
                        <a:rPr lang="en-GB" sz="1000" dirty="0">
                          <a:latin typeface="Gill Sans MT" panose="020B0502020104020203" pitchFamily="34" charset="0"/>
                        </a:rPr>
                        <a:t>Pastoral</a:t>
                      </a:r>
                    </a:p>
                  </a:txBody>
                  <a:tcPr anchor="ctr"/>
                </a:tc>
                <a:tc>
                  <a:txBody>
                    <a:bodyPr/>
                    <a:lstStyle/>
                    <a:p>
                      <a:pPr algn="ctr"/>
                      <a:r>
                        <a:rPr lang="en-GB" sz="1000" dirty="0">
                          <a:latin typeface="Gill Sans MT" panose="020B0502020104020203" pitchFamily="34" charset="0"/>
                        </a:rPr>
                        <a:t>Why is personal hygiene an important aspect of being healthy?</a:t>
                      </a:r>
                    </a:p>
                  </a:txBody>
                  <a:tcPr anchor="ctr"/>
                </a:tc>
                <a:tc>
                  <a:txBody>
                    <a:bodyPr/>
                    <a:lstStyle/>
                    <a:p>
                      <a:pPr algn="l"/>
                      <a:r>
                        <a:rPr lang="en-GB" sz="1000" dirty="0">
                          <a:latin typeface="Gill Sans MT" panose="020B0502020104020203" pitchFamily="34" charset="0"/>
                        </a:rPr>
                        <a:t>A session designed to reinforce key messages about personal hygiene.</a:t>
                      </a:r>
                    </a:p>
                  </a:txBody>
                  <a:tcPr anchor="ctr"/>
                </a:tc>
                <a:tc>
                  <a:txBody>
                    <a:bodyPr/>
                    <a:lstStyle/>
                    <a:p>
                      <a:pPr marL="0" indent="0" algn="l">
                        <a:buFont typeface="Arial" panose="020B0604020202020204" pitchFamily="34" charset="0"/>
                        <a:buNone/>
                      </a:pPr>
                      <a:r>
                        <a:rPr lang="en-GB" sz="1000" dirty="0">
                          <a:latin typeface="Gill Sans MT" panose="020B0502020104020203" pitchFamily="34" charset="0"/>
                        </a:rPr>
                        <a:t>Our young people will be taking increasing personal responsibility for their hygiene. We know from experience that some students find this easier than others. We want all students to be well informed to make good decisions in this area.</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Why is personal hygiene important?</a:t>
                      </a:r>
                    </a:p>
                    <a:p>
                      <a:pPr marL="171450" indent="-171450" algn="l">
                        <a:buFont typeface="Arial" panose="020B0604020202020204" pitchFamily="34" charset="0"/>
                        <a:buChar char="•"/>
                      </a:pPr>
                      <a:r>
                        <a:rPr lang="en-GB" sz="1000" dirty="0">
                          <a:latin typeface="Gill Sans MT" panose="020B0502020104020203" pitchFamily="34" charset="0"/>
                        </a:rPr>
                        <a:t>How can poor personal hygiene lead to the spread of virus and infections?</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179398759"/>
                  </a:ext>
                </a:extLst>
              </a:tr>
              <a:tr h="810558">
                <a:tc>
                  <a:txBody>
                    <a:bodyPr/>
                    <a:lstStyle/>
                    <a:p>
                      <a:pPr algn="ctr"/>
                      <a:r>
                        <a:rPr lang="en-GB" sz="1000" dirty="0">
                          <a:latin typeface="Gill Sans MT" panose="020B0502020104020203" pitchFamily="34" charset="0"/>
                        </a:rPr>
                        <a:t>3</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Gill Sans MT" panose="020B0502020104020203" pitchFamily="34" charset="0"/>
                        </a:rPr>
                        <a:t>How does the body change during puberty?</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latin typeface="Gill Sans MT" panose="020B0502020104020203" pitchFamily="34" charset="0"/>
                        </a:rPr>
                        <a:t>A session designed to explore the different implications of puberty for boys and girls, and an exploration of strategies to support students advancing through puberty.</a:t>
                      </a:r>
                    </a:p>
                  </a:txBody>
                  <a:tcPr anchor="ctr"/>
                </a:tc>
                <a:tc>
                  <a:txBody>
                    <a:bodyPr/>
                    <a:lstStyle/>
                    <a:p>
                      <a:pPr algn="l"/>
                      <a:r>
                        <a:rPr lang="en-GB" sz="1000" dirty="0">
                          <a:latin typeface="Gill Sans MT" panose="020B0502020104020203" pitchFamily="34" charset="0"/>
                        </a:rPr>
                        <a:t>We want to provide timely advice to students going through puberty as well as reassurance to students that this process occurs at different times and in different ways for each individual.</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changes occur during puberty?</a:t>
                      </a:r>
                    </a:p>
                    <a:p>
                      <a:pPr marL="171450" indent="-171450" algn="l">
                        <a:buFont typeface="Arial" panose="020B0604020202020204" pitchFamily="34" charset="0"/>
                        <a:buChar char="•"/>
                      </a:pPr>
                      <a:r>
                        <a:rPr lang="en-GB" sz="1000" dirty="0">
                          <a:latin typeface="Gill Sans MT" panose="020B0502020104020203" pitchFamily="34" charset="0"/>
                        </a:rPr>
                        <a:t>How can I manage the effect these changes will have on my relationships?</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820297890"/>
                  </a:ext>
                </a:extLst>
              </a:tr>
              <a:tr h="231588">
                <a:tc>
                  <a:txBody>
                    <a:bodyPr/>
                    <a:lstStyle/>
                    <a:p>
                      <a:pPr algn="ctr"/>
                      <a:r>
                        <a:rPr lang="en-GB" sz="1000" dirty="0">
                          <a:latin typeface="Gill Sans MT" panose="020B0502020104020203" pitchFamily="34" charset="0"/>
                        </a:rPr>
                        <a:t>4</a:t>
                      </a:r>
                    </a:p>
                  </a:txBody>
                  <a:tcPr anchor="ctr"/>
                </a:tc>
                <a:tc>
                  <a:txBody>
                    <a:bodyPr/>
                    <a:lstStyle/>
                    <a:p>
                      <a:pPr algn="ctr"/>
                      <a:r>
                        <a:rPr lang="en-GB" sz="1000" dirty="0">
                          <a:latin typeface="Gill Sans MT" panose="020B0502020104020203" pitchFamily="34" charset="0"/>
                        </a:rPr>
                        <a:t>Pastoral</a:t>
                      </a:r>
                    </a:p>
                  </a:txBody>
                  <a:tcPr anchor="ctr"/>
                </a:tc>
                <a:tc gridSpan="4">
                  <a:txBody>
                    <a:bodyPr/>
                    <a:lstStyle/>
                    <a:p>
                      <a:pPr algn="ctr"/>
                      <a:r>
                        <a:rPr lang="en-GB" sz="1000" dirty="0">
                          <a:latin typeface="Gill Sans MT" panose="020B0502020104020203" pitchFamily="34" charset="0"/>
                        </a:rPr>
                        <a:t>Session 2 continued</a:t>
                      </a: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892105629"/>
                  </a:ext>
                </a:extLst>
              </a:tr>
              <a:tr h="955300">
                <a:tc>
                  <a:txBody>
                    <a:bodyPr/>
                    <a:lstStyle/>
                    <a:p>
                      <a:pPr algn="ctr"/>
                      <a:r>
                        <a:rPr lang="en-GB" sz="1000" dirty="0">
                          <a:latin typeface="Gill Sans MT" panose="020B0502020104020203" pitchFamily="34" charset="0"/>
                        </a:rPr>
                        <a:t>5</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Why is oral health an important aspect of being healthy?</a:t>
                      </a:r>
                    </a:p>
                  </a:txBody>
                  <a:tcPr anchor="ctr"/>
                </a:tc>
                <a:tc>
                  <a:txBody>
                    <a:bodyPr/>
                    <a:lstStyle/>
                    <a:p>
                      <a:pPr algn="l"/>
                      <a:r>
                        <a:rPr lang="en-GB" sz="1000" dirty="0">
                          <a:latin typeface="Gill Sans MT" panose="020B0502020104020203" pitchFamily="34" charset="0"/>
                        </a:rPr>
                        <a:t>A session designed to allow students to explore the components of good oral health, and supporting strategies to improve oral health.</a:t>
                      </a:r>
                    </a:p>
                  </a:txBody>
                  <a:tcPr anchor="ctr"/>
                </a:tc>
                <a:tc>
                  <a:txBody>
                    <a:bodyPr/>
                    <a:lstStyle/>
                    <a:p>
                      <a:pPr algn="l"/>
                      <a:r>
                        <a:rPr lang="en-GB" sz="1000" dirty="0">
                          <a:latin typeface="Gill Sans MT" panose="020B0502020104020203" pitchFamily="34" charset="0"/>
                        </a:rPr>
                        <a:t>We want our students to maintain (or develop) better oral health to prepare for long term health benefits in Year 7 and beyond.</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Why is oral health important at a young age?</a:t>
                      </a:r>
                    </a:p>
                    <a:p>
                      <a:pPr marL="171450" indent="-171450" algn="l">
                        <a:buFont typeface="Arial" panose="020B0604020202020204" pitchFamily="34" charset="0"/>
                        <a:buChar char="•"/>
                      </a:pPr>
                      <a:r>
                        <a:rPr lang="en-GB" sz="1000" dirty="0">
                          <a:latin typeface="Gill Sans MT" panose="020B0502020104020203" pitchFamily="34" charset="0"/>
                        </a:rPr>
                        <a:t>How can we better protect our teeth and oral health?</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070933834"/>
                  </a:ext>
                </a:extLst>
              </a:tr>
              <a:tr h="325473">
                <a:tc>
                  <a:txBody>
                    <a:bodyPr/>
                    <a:lstStyle/>
                    <a:p>
                      <a:pPr algn="ctr"/>
                      <a:r>
                        <a:rPr lang="en-GB" sz="1000" dirty="0">
                          <a:latin typeface="Gill Sans MT" panose="020B0502020104020203" pitchFamily="34" charset="0"/>
                        </a:rPr>
                        <a:t>6</a:t>
                      </a:r>
                    </a:p>
                  </a:txBody>
                  <a:tcPr anchor="ctr"/>
                </a:tc>
                <a:tc>
                  <a:txBody>
                    <a:bodyPr/>
                    <a:lstStyle/>
                    <a:p>
                      <a:pPr algn="ctr"/>
                      <a:r>
                        <a:rPr lang="en-GB" sz="1000" dirty="0">
                          <a:latin typeface="Gill Sans MT" panose="020B0502020104020203" pitchFamily="34" charset="0"/>
                        </a:rPr>
                        <a:t>Pastoral</a:t>
                      </a:r>
                    </a:p>
                  </a:txBody>
                  <a:tcPr anchor="ctr"/>
                </a:tc>
                <a:tc gridSpan="4">
                  <a:txBody>
                    <a:bodyPr/>
                    <a:lstStyle/>
                    <a:p>
                      <a:pPr algn="ctr"/>
                      <a:r>
                        <a:rPr lang="en-GB" sz="1000" dirty="0">
                          <a:latin typeface="Gill Sans MT" panose="020B0502020104020203" pitchFamily="34" charset="0"/>
                        </a:rPr>
                        <a:t>End of Unit Quiz</a:t>
                      </a: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pPr marL="171450" indent="-171450">
                        <a:buFont typeface="Arial" panose="020B0604020202020204" pitchFamily="34" charset="0"/>
                        <a:buChar char="•"/>
                      </a:pPr>
                      <a:endParaRPr lang="en-GB" sz="1000" dirty="0">
                        <a:latin typeface="Gill Sans MT" panose="020B0502020104020203" pitchFamily="34" charset="0"/>
                      </a:endParaRPr>
                    </a:p>
                  </a:txBody>
                  <a:tcPr anchor="ctr"/>
                </a:tc>
                <a:tc>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2769555873"/>
                  </a:ext>
                </a:extLst>
              </a:tr>
            </a:tbl>
          </a:graphicData>
        </a:graphic>
      </p:graphicFrame>
      <p:sp>
        <p:nvSpPr>
          <p:cNvPr id="6" name="Rectangle 5">
            <a:extLst>
              <a:ext uri="{FF2B5EF4-FFF2-40B4-BE49-F238E27FC236}">
                <a16:creationId xmlns:a16="http://schemas.microsoft.com/office/drawing/2014/main" id="{9EA95989-9300-4D48-B435-06F5D1260D45}"/>
              </a:ext>
            </a:extLst>
          </p:cNvPr>
          <p:cNvSpPr/>
          <p:nvPr/>
        </p:nvSpPr>
        <p:spPr>
          <a:xfrm>
            <a:off x="138953" y="895450"/>
            <a:ext cx="9596718" cy="73866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400" dirty="0">
                <a:latin typeface="Gill Sans MT" panose="020B0502020104020203" pitchFamily="34" charset="0"/>
              </a:rPr>
              <a:t>Year 7 students are experiencing a time of significant personal change.  We want to equip them with a knowledge and understanding of these changes as well as the skills to make good decisions to promote their mental and physical health during this stage of their life.</a:t>
            </a:r>
          </a:p>
        </p:txBody>
      </p:sp>
    </p:spTree>
    <p:extLst>
      <p:ext uri="{BB962C8B-B14F-4D97-AF65-F5344CB8AC3E}">
        <p14:creationId xmlns:p14="http://schemas.microsoft.com/office/powerpoint/2010/main" val="2169731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3FD1E50-BB8D-450D-94E1-6206249C7FCC}"/>
              </a:ext>
            </a:extLst>
          </p:cNvPr>
          <p:cNvGraphicFramePr>
            <a:graphicFrameLocks noGrp="1"/>
          </p:cNvGraphicFramePr>
          <p:nvPr>
            <p:extLst>
              <p:ext uri="{D42A27DB-BD31-4B8C-83A1-F6EECF244321}">
                <p14:modId xmlns:p14="http://schemas.microsoft.com/office/powerpoint/2010/main" val="1493940046"/>
              </p:ext>
            </p:extLst>
          </p:nvPr>
        </p:nvGraphicFramePr>
        <p:xfrm>
          <a:off x="1651000" y="114858"/>
          <a:ext cx="6604000" cy="670560"/>
        </p:xfrm>
        <a:graphic>
          <a:graphicData uri="http://schemas.openxmlformats.org/drawingml/2006/table">
            <a:tbl>
              <a:tblPr firstRow="1" bandRow="1">
                <a:tableStyleId>{08FB837D-C827-4EFA-A057-4D05807E0F7C}</a:tableStyleId>
              </a:tblPr>
              <a:tblGrid>
                <a:gridCol w="6604000">
                  <a:extLst>
                    <a:ext uri="{9D8B030D-6E8A-4147-A177-3AD203B41FA5}">
                      <a16:colId xmlns:a16="http://schemas.microsoft.com/office/drawing/2014/main" val="2446407279"/>
                    </a:ext>
                  </a:extLst>
                </a:gridCol>
              </a:tblGrid>
              <a:tr h="0">
                <a:tc>
                  <a:txBody>
                    <a:bodyPr/>
                    <a:lstStyle/>
                    <a:p>
                      <a:pPr algn="ctr"/>
                      <a:r>
                        <a:rPr lang="en-GB" dirty="0">
                          <a:solidFill>
                            <a:sysClr val="windowText" lastClr="000000"/>
                          </a:solidFill>
                          <a:latin typeface="Gill Sans MT" panose="020B0502020104020203" pitchFamily="34" charset="0"/>
                        </a:rPr>
                        <a:t>Year 7 Unit 3: Life in the Wider World</a:t>
                      </a:r>
                    </a:p>
                  </a:txBody>
                  <a:tcPr/>
                </a:tc>
                <a:extLst>
                  <a:ext uri="{0D108BD9-81ED-4DB2-BD59-A6C34878D82A}">
                    <a16:rowId xmlns:a16="http://schemas.microsoft.com/office/drawing/2014/main" val="1534839487"/>
                  </a:ext>
                </a:extLst>
              </a:tr>
              <a:tr h="0">
                <a:tc>
                  <a:txBody>
                    <a:bodyPr/>
                    <a:lstStyle/>
                    <a:p>
                      <a:pPr algn="ctr"/>
                      <a:r>
                        <a:rPr lang="en-GB" sz="1400" dirty="0">
                          <a:solidFill>
                            <a:sysClr val="windowText" lastClr="000000"/>
                          </a:solidFill>
                          <a:latin typeface="Gill Sans MT" panose="020B0502020104020203" pitchFamily="34" charset="0"/>
                        </a:rPr>
                        <a:t>How can I act safely and wisely online?</a:t>
                      </a:r>
                    </a:p>
                  </a:txBody>
                  <a:tcPr/>
                </a:tc>
                <a:extLst>
                  <a:ext uri="{0D108BD9-81ED-4DB2-BD59-A6C34878D82A}">
                    <a16:rowId xmlns:a16="http://schemas.microsoft.com/office/drawing/2014/main" val="509136530"/>
                  </a:ext>
                </a:extLst>
              </a:tr>
            </a:tbl>
          </a:graphicData>
        </a:graphic>
      </p:graphicFrame>
      <p:graphicFrame>
        <p:nvGraphicFramePr>
          <p:cNvPr id="5" name="Table 4">
            <a:extLst>
              <a:ext uri="{FF2B5EF4-FFF2-40B4-BE49-F238E27FC236}">
                <a16:creationId xmlns:a16="http://schemas.microsoft.com/office/drawing/2014/main" id="{2BD6F14D-5735-4CCC-812D-1BE1E5C02B11}"/>
              </a:ext>
            </a:extLst>
          </p:cNvPr>
          <p:cNvGraphicFramePr>
            <a:graphicFrameLocks noGrp="1"/>
          </p:cNvGraphicFramePr>
          <p:nvPr>
            <p:extLst>
              <p:ext uri="{D42A27DB-BD31-4B8C-83A1-F6EECF244321}">
                <p14:modId xmlns:p14="http://schemas.microsoft.com/office/powerpoint/2010/main" val="1359629724"/>
              </p:ext>
            </p:extLst>
          </p:nvPr>
        </p:nvGraphicFramePr>
        <p:xfrm>
          <a:off x="154641" y="1528702"/>
          <a:ext cx="9596718" cy="4104993"/>
        </p:xfrm>
        <a:graphic>
          <a:graphicData uri="http://schemas.openxmlformats.org/drawingml/2006/table">
            <a:tbl>
              <a:tblPr firstRow="1" bandRow="1">
                <a:tableStyleId>{5940675A-B579-460E-94D1-54222C63F5DA}</a:tableStyleId>
              </a:tblPr>
              <a:tblGrid>
                <a:gridCol w="578654">
                  <a:extLst>
                    <a:ext uri="{9D8B030D-6E8A-4147-A177-3AD203B41FA5}">
                      <a16:colId xmlns:a16="http://schemas.microsoft.com/office/drawing/2014/main" val="1822299965"/>
                    </a:ext>
                  </a:extLst>
                </a:gridCol>
                <a:gridCol w="798282">
                  <a:extLst>
                    <a:ext uri="{9D8B030D-6E8A-4147-A177-3AD203B41FA5}">
                      <a16:colId xmlns:a16="http://schemas.microsoft.com/office/drawing/2014/main" val="3189252040"/>
                    </a:ext>
                  </a:extLst>
                </a:gridCol>
                <a:gridCol w="1930244">
                  <a:extLst>
                    <a:ext uri="{9D8B030D-6E8A-4147-A177-3AD203B41FA5}">
                      <a16:colId xmlns:a16="http://schemas.microsoft.com/office/drawing/2014/main" val="1227866142"/>
                    </a:ext>
                  </a:extLst>
                </a:gridCol>
                <a:gridCol w="1930244">
                  <a:extLst>
                    <a:ext uri="{9D8B030D-6E8A-4147-A177-3AD203B41FA5}">
                      <a16:colId xmlns:a16="http://schemas.microsoft.com/office/drawing/2014/main" val="4254456650"/>
                    </a:ext>
                  </a:extLst>
                </a:gridCol>
                <a:gridCol w="1930244">
                  <a:extLst>
                    <a:ext uri="{9D8B030D-6E8A-4147-A177-3AD203B41FA5}">
                      <a16:colId xmlns:a16="http://schemas.microsoft.com/office/drawing/2014/main" val="1644052347"/>
                    </a:ext>
                  </a:extLst>
                </a:gridCol>
                <a:gridCol w="1930244">
                  <a:extLst>
                    <a:ext uri="{9D8B030D-6E8A-4147-A177-3AD203B41FA5}">
                      <a16:colId xmlns:a16="http://schemas.microsoft.com/office/drawing/2014/main" val="997907369"/>
                    </a:ext>
                  </a:extLst>
                </a:gridCol>
                <a:gridCol w="498806">
                  <a:extLst>
                    <a:ext uri="{9D8B030D-6E8A-4147-A177-3AD203B41FA5}">
                      <a16:colId xmlns:a16="http://schemas.microsoft.com/office/drawing/2014/main" val="223221432"/>
                    </a:ext>
                  </a:extLst>
                </a:gridCol>
              </a:tblGrid>
              <a:tr h="231588">
                <a:tc>
                  <a:txBody>
                    <a:bodyPr/>
                    <a:lstStyle/>
                    <a:p>
                      <a:pPr algn="l"/>
                      <a:r>
                        <a:rPr lang="en-GB" sz="1000" dirty="0">
                          <a:latin typeface="Gill Sans MT" panose="020B0502020104020203" pitchFamily="34" charset="0"/>
                        </a:rPr>
                        <a:t>Session</a:t>
                      </a:r>
                    </a:p>
                  </a:txBody>
                  <a:tcPr anchor="ctr"/>
                </a:tc>
                <a:tc>
                  <a:txBody>
                    <a:bodyPr/>
                    <a:lstStyle/>
                    <a:p>
                      <a:pPr algn="l"/>
                      <a:r>
                        <a:rPr lang="en-GB" sz="1000" dirty="0">
                          <a:latin typeface="Gill Sans MT" panose="020B0502020104020203" pitchFamily="34" charset="0"/>
                        </a:rPr>
                        <a:t>Format</a:t>
                      </a:r>
                    </a:p>
                  </a:txBody>
                  <a:tcPr anchor="ctr"/>
                </a:tc>
                <a:tc>
                  <a:txBody>
                    <a:bodyPr/>
                    <a:lstStyle/>
                    <a:p>
                      <a:pPr algn="l"/>
                      <a:r>
                        <a:rPr lang="en-GB" sz="1000" dirty="0">
                          <a:latin typeface="Gill Sans MT" panose="020B0502020104020203" pitchFamily="34" charset="0"/>
                        </a:rPr>
                        <a:t>Heading</a:t>
                      </a:r>
                    </a:p>
                  </a:txBody>
                  <a:tcPr/>
                </a:tc>
                <a:tc>
                  <a:txBody>
                    <a:bodyPr/>
                    <a:lstStyle/>
                    <a:p>
                      <a:pPr algn="l"/>
                      <a:r>
                        <a:rPr lang="en-GB" sz="1000" dirty="0">
                          <a:latin typeface="Gill Sans MT" panose="020B0502020104020203" pitchFamily="34" charset="0"/>
                        </a:rPr>
                        <a:t>What are we learning?</a:t>
                      </a:r>
                    </a:p>
                  </a:txBody>
                  <a:tcPr/>
                </a:tc>
                <a:tc>
                  <a:txBody>
                    <a:bodyPr/>
                    <a:lstStyle/>
                    <a:p>
                      <a:pPr algn="l"/>
                      <a:r>
                        <a:rPr lang="en-GB" sz="1000" dirty="0">
                          <a:latin typeface="Gill Sans MT" panose="020B0502020104020203" pitchFamily="34" charset="0"/>
                        </a:rPr>
                        <a:t>Why now?</a:t>
                      </a:r>
                    </a:p>
                  </a:txBody>
                  <a:tcPr/>
                </a:tc>
                <a:tc>
                  <a:txBody>
                    <a:bodyPr/>
                    <a:lstStyle/>
                    <a:p>
                      <a:pPr algn="l"/>
                      <a:r>
                        <a:rPr lang="en-GB" sz="1000" dirty="0">
                          <a:latin typeface="Gill Sans MT" panose="020B0502020104020203" pitchFamily="34" charset="0"/>
                        </a:rPr>
                        <a:t>Key Questions</a:t>
                      </a:r>
                    </a:p>
                  </a:txBody>
                  <a:tcPr/>
                </a:tc>
                <a:tc>
                  <a:txBody>
                    <a:bodyPr/>
                    <a:lstStyle/>
                    <a:p>
                      <a:pPr algn="l"/>
                      <a:r>
                        <a:rPr lang="en-GB" sz="600" dirty="0">
                          <a:latin typeface="Gill Sans MT" panose="020B0502020104020203" pitchFamily="34" charset="0"/>
                        </a:rPr>
                        <a:t>Statutory Content</a:t>
                      </a:r>
                    </a:p>
                  </a:txBody>
                  <a:tcPr/>
                </a:tc>
                <a:extLst>
                  <a:ext uri="{0D108BD9-81ED-4DB2-BD59-A6C34878D82A}">
                    <a16:rowId xmlns:a16="http://schemas.microsoft.com/office/drawing/2014/main" val="2652338647"/>
                  </a:ext>
                </a:extLst>
              </a:tr>
              <a:tr h="665815">
                <a:tc>
                  <a:txBody>
                    <a:bodyPr/>
                    <a:lstStyle/>
                    <a:p>
                      <a:pPr algn="ctr"/>
                      <a:r>
                        <a:rPr lang="en-GB" sz="1000" dirty="0">
                          <a:latin typeface="Gill Sans MT" panose="020B0502020104020203" pitchFamily="34" charset="0"/>
                        </a:rPr>
                        <a:t>1</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Is social media a good thing or a bad thing?</a:t>
                      </a:r>
                    </a:p>
                  </a:txBody>
                  <a:tcPr anchor="ctr"/>
                </a:tc>
                <a:tc>
                  <a:txBody>
                    <a:bodyPr/>
                    <a:lstStyle/>
                    <a:p>
                      <a:pPr algn="l"/>
                      <a:r>
                        <a:rPr lang="en-GB" sz="1000" dirty="0">
                          <a:latin typeface="Gill Sans MT" panose="020B0502020104020203" pitchFamily="34" charset="0"/>
                        </a:rPr>
                        <a:t>A lesson designed to examine the role of social media in the lives of young people.</a:t>
                      </a:r>
                    </a:p>
                  </a:txBody>
                  <a:tcPr anchor="ctr"/>
                </a:tc>
                <a:tc>
                  <a:txBody>
                    <a:bodyPr/>
                    <a:lstStyle/>
                    <a:p>
                      <a:pPr algn="l"/>
                      <a:r>
                        <a:rPr lang="en-GB" sz="1000" dirty="0">
                          <a:latin typeface="Gill Sans MT" panose="020B0502020104020203" pitchFamily="34" charset="0"/>
                        </a:rPr>
                        <a:t>We want to equip students to have a critical relationships with social media that enables them to harness its’ benefits whilst taking wise precautions against its’ harms.</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are the positives and negatives of social media for young people?</a:t>
                      </a:r>
                    </a:p>
                    <a:p>
                      <a:pPr marL="171450" indent="-171450" algn="l">
                        <a:buFont typeface="Arial" panose="020B0604020202020204" pitchFamily="34" charset="0"/>
                        <a:buChar char="•"/>
                      </a:pPr>
                      <a:r>
                        <a:rPr lang="en-GB" sz="1000" dirty="0">
                          <a:latin typeface="Gill Sans MT" panose="020B0502020104020203" pitchFamily="34" charset="0"/>
                        </a:rPr>
                        <a:t>What steps can we take to act wisely in our online lives?</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518467286"/>
                  </a:ext>
                </a:extLst>
              </a:tr>
              <a:tr h="231588">
                <a:tc>
                  <a:txBody>
                    <a:bodyPr/>
                    <a:lstStyle/>
                    <a:p>
                      <a:pPr algn="ctr"/>
                      <a:r>
                        <a:rPr lang="en-GB" sz="1000" dirty="0">
                          <a:latin typeface="Gill Sans MT" panose="020B0502020104020203" pitchFamily="34" charset="0"/>
                        </a:rPr>
                        <a:t>2</a:t>
                      </a:r>
                    </a:p>
                  </a:txBody>
                  <a:tcPr anchor="ctr"/>
                </a:tc>
                <a:tc gridSpan="6">
                  <a:txBody>
                    <a:bodyPr/>
                    <a:lstStyle/>
                    <a:p>
                      <a:pPr algn="ctr"/>
                      <a:r>
                        <a:rPr lang="en-GB" sz="1000" dirty="0">
                          <a:latin typeface="Gill Sans MT" panose="020B0502020104020203" pitchFamily="34" charset="0"/>
                        </a:rPr>
                        <a:t>Pastoral Follow Up</a:t>
                      </a:r>
                    </a:p>
                  </a:txBody>
                  <a:tcPr anchor="ctr"/>
                </a:tc>
                <a:tc hMerge="1">
                  <a:txBody>
                    <a:bodyPr/>
                    <a:lstStyle/>
                    <a:p>
                      <a:pPr algn="ctr"/>
                      <a:endParaRPr lang="en-GB" sz="1000" dirty="0">
                        <a:latin typeface="Gill Sans MT" panose="020B0502020104020203" pitchFamily="34" charset="0"/>
                      </a:endParaRPr>
                    </a:p>
                  </a:txBody>
                  <a:tcPr anchor="ctr"/>
                </a:tc>
                <a:tc hMerge="1">
                  <a:txBody>
                    <a:bodyPr/>
                    <a:lstStyle/>
                    <a:p>
                      <a:pPr algn="l"/>
                      <a:endParaRPr lang="en-GB" sz="1000" dirty="0">
                        <a:latin typeface="Gill Sans MT" panose="020B0502020104020203" pitchFamily="34" charset="0"/>
                      </a:endParaRPr>
                    </a:p>
                  </a:txBody>
                  <a:tcPr anchor="ctr"/>
                </a:tc>
                <a:tc hMerge="1">
                  <a:txBody>
                    <a:bodyPr/>
                    <a:lstStyle/>
                    <a:p>
                      <a:pPr marL="0" indent="0" algn="l">
                        <a:buFont typeface="Arial" panose="020B0604020202020204" pitchFamily="34" charset="0"/>
                        <a:buNone/>
                      </a:pPr>
                      <a:endParaRPr lang="en-GB" sz="1000" dirty="0">
                        <a:latin typeface="Gill Sans MT" panose="020B0502020104020203" pitchFamily="34" charset="0"/>
                      </a:endParaRPr>
                    </a:p>
                  </a:txBody>
                  <a:tcPr anchor="ctr"/>
                </a:tc>
                <a:tc hMerge="1">
                  <a:txBody>
                    <a:bodyPr/>
                    <a:lstStyle/>
                    <a:p>
                      <a:pPr marL="171450" indent="-171450" algn="l">
                        <a:buFont typeface="Arial" panose="020B0604020202020204" pitchFamily="34" charset="0"/>
                        <a:buChar char="•"/>
                      </a:pPr>
                      <a:endParaRPr lang="en-GB" sz="1000" dirty="0">
                        <a:latin typeface="Gill Sans MT" panose="020B0502020104020203" pitchFamily="34" charset="0"/>
                      </a:endParaRPr>
                    </a:p>
                  </a:txBody>
                  <a:tcPr anchor="ctr"/>
                </a:tc>
                <a:tc hMerge="1">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179398759"/>
                  </a:ext>
                </a:extLst>
              </a:tr>
              <a:tr h="810558">
                <a:tc>
                  <a:txBody>
                    <a:bodyPr/>
                    <a:lstStyle/>
                    <a:p>
                      <a:pPr algn="ctr"/>
                      <a:r>
                        <a:rPr lang="en-GB" sz="1000" dirty="0">
                          <a:latin typeface="Gill Sans MT" panose="020B0502020104020203" pitchFamily="34" charset="0"/>
                        </a:rPr>
                        <a:t>3</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What are the dangers of sharing images online?</a:t>
                      </a:r>
                    </a:p>
                  </a:txBody>
                  <a:tcPr anchor="ctr"/>
                </a:tc>
                <a:tc>
                  <a:txBody>
                    <a:bodyPr/>
                    <a:lstStyle/>
                    <a:p>
                      <a:pPr algn="l"/>
                      <a:r>
                        <a:rPr lang="en-GB" sz="1000" dirty="0">
                          <a:latin typeface="Gill Sans MT" panose="020B0502020104020203" pitchFamily="34" charset="0"/>
                        </a:rPr>
                        <a:t>A lesson designed to investigate the concept of peer pressure online and the dangers of mage sharing.</a:t>
                      </a:r>
                    </a:p>
                  </a:txBody>
                  <a:tcPr anchor="ctr"/>
                </a:tc>
                <a:tc>
                  <a:txBody>
                    <a:bodyPr/>
                    <a:lstStyle/>
                    <a:p>
                      <a:pPr algn="l"/>
                      <a:r>
                        <a:rPr lang="en-GB" sz="1000" dirty="0">
                          <a:latin typeface="Gill Sans MT" panose="020B0502020104020203" pitchFamily="34" charset="0"/>
                        </a:rPr>
                        <a:t>Experience from previous years illustrates a concern for students asking for or sending inappropriate images. We want to educate them at a timely point around the dangers of this.</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How is peer pressure online different to in person?</a:t>
                      </a:r>
                    </a:p>
                    <a:p>
                      <a:pPr marL="171450" indent="-171450" algn="l">
                        <a:buFont typeface="Arial" panose="020B0604020202020204" pitchFamily="34" charset="0"/>
                        <a:buChar char="•"/>
                      </a:pPr>
                      <a:r>
                        <a:rPr lang="en-GB" sz="1000" dirty="0">
                          <a:latin typeface="Gill Sans MT" panose="020B0502020104020203" pitchFamily="34" charset="0"/>
                        </a:rPr>
                        <a:t>What is the law in relation to online image sharing?</a:t>
                      </a:r>
                    </a:p>
                    <a:p>
                      <a:pPr marL="171450" indent="-171450" algn="l">
                        <a:buFont typeface="Arial" panose="020B0604020202020204" pitchFamily="34" charset="0"/>
                        <a:buChar char="•"/>
                      </a:pPr>
                      <a:r>
                        <a:rPr lang="en-GB" sz="1000" dirty="0">
                          <a:latin typeface="Gill Sans MT" panose="020B0502020104020203" pitchFamily="34" charset="0"/>
                        </a:rPr>
                        <a:t>What are the implications of sharing images online?</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820297890"/>
                  </a:ext>
                </a:extLst>
              </a:tr>
              <a:tr h="231588">
                <a:tc>
                  <a:txBody>
                    <a:bodyPr/>
                    <a:lstStyle/>
                    <a:p>
                      <a:pPr algn="ctr"/>
                      <a:r>
                        <a:rPr lang="en-GB" sz="1000" dirty="0">
                          <a:latin typeface="Gill Sans MT" panose="020B0502020104020203" pitchFamily="34" charset="0"/>
                        </a:rPr>
                        <a:t>4</a:t>
                      </a:r>
                    </a:p>
                  </a:txBody>
                  <a:tcPr anchor="ctr"/>
                </a:tc>
                <a:tc gridSpan="6">
                  <a:txBody>
                    <a:bodyPr/>
                    <a:lstStyle/>
                    <a:p>
                      <a:pPr algn="ctr"/>
                      <a:r>
                        <a:rPr lang="en-GB" sz="1000" dirty="0">
                          <a:latin typeface="Gill Sans MT" panose="020B0502020104020203" pitchFamily="34" charset="0"/>
                        </a:rPr>
                        <a:t>Pastoral Follow Up</a:t>
                      </a:r>
                    </a:p>
                  </a:txBody>
                  <a:tcPr anchor="ctr"/>
                </a:tc>
                <a:tc hMerge="1">
                  <a:txBody>
                    <a:bodyPr/>
                    <a:lstStyle/>
                    <a:p>
                      <a:pPr algn="ctr"/>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892105629"/>
                  </a:ext>
                </a:extLst>
              </a:tr>
              <a:tr h="955300">
                <a:tc>
                  <a:txBody>
                    <a:bodyPr/>
                    <a:lstStyle/>
                    <a:p>
                      <a:pPr algn="ctr"/>
                      <a:r>
                        <a:rPr lang="en-GB" sz="1000" dirty="0">
                          <a:latin typeface="Gill Sans MT" panose="020B0502020104020203" pitchFamily="34" charset="0"/>
                        </a:rPr>
                        <a:t>5</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How can we prevent cyberbullying?</a:t>
                      </a:r>
                    </a:p>
                  </a:txBody>
                  <a:tcPr anchor="ctr"/>
                </a:tc>
                <a:tc>
                  <a:txBody>
                    <a:bodyPr/>
                    <a:lstStyle/>
                    <a:p>
                      <a:pPr algn="l"/>
                      <a:r>
                        <a:rPr lang="en-GB" sz="1000" dirty="0">
                          <a:latin typeface="Gill Sans MT" panose="020B0502020104020203" pitchFamily="34" charset="0"/>
                        </a:rPr>
                        <a:t>A lesson designed to explore the concept of cyberbullying including how to prevent it and support those who are victims of it.</a:t>
                      </a:r>
                    </a:p>
                  </a:txBody>
                  <a:tcPr anchor="ctr"/>
                </a:tc>
                <a:tc>
                  <a:txBody>
                    <a:bodyPr/>
                    <a:lstStyle/>
                    <a:p>
                      <a:pPr algn="l"/>
                      <a:r>
                        <a:rPr lang="en-GB" sz="1000" dirty="0">
                          <a:latin typeface="Gill Sans MT" panose="020B0502020104020203" pitchFamily="34" charset="0"/>
                        </a:rPr>
                        <a:t>Historically, the most prevalent issue in school regarding internet use is cyberbullying. We want to ensure all students have received clear messages regarding this issue.</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do we mean by cyberbullying?</a:t>
                      </a:r>
                    </a:p>
                    <a:p>
                      <a:pPr marL="171450" indent="-171450" algn="l">
                        <a:buFont typeface="Arial" panose="020B0604020202020204" pitchFamily="34" charset="0"/>
                        <a:buChar char="•"/>
                      </a:pPr>
                      <a:r>
                        <a:rPr lang="en-GB" sz="1000" dirty="0">
                          <a:latin typeface="Gill Sans MT" panose="020B0502020104020203" pitchFamily="34" charset="0"/>
                        </a:rPr>
                        <a:t>What strategies can we develop to support ourselves or others who are affected by cyberbullying?</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070933834"/>
                  </a:ext>
                </a:extLst>
              </a:tr>
              <a:tr h="325473">
                <a:tc>
                  <a:txBody>
                    <a:bodyPr/>
                    <a:lstStyle/>
                    <a:p>
                      <a:pPr algn="ctr"/>
                      <a:r>
                        <a:rPr lang="en-GB" sz="1000" dirty="0">
                          <a:latin typeface="Gill Sans MT" panose="020B0502020104020203" pitchFamily="34" charset="0"/>
                        </a:rPr>
                        <a:t>6</a:t>
                      </a:r>
                    </a:p>
                  </a:txBody>
                  <a:tcPr anchor="ctr"/>
                </a:tc>
                <a:tc>
                  <a:txBody>
                    <a:bodyPr/>
                    <a:lstStyle/>
                    <a:p>
                      <a:pPr algn="ctr"/>
                      <a:r>
                        <a:rPr lang="en-GB" sz="1000" dirty="0">
                          <a:latin typeface="Gill Sans MT" panose="020B0502020104020203" pitchFamily="34" charset="0"/>
                        </a:rPr>
                        <a:t>Pastoral</a:t>
                      </a:r>
                    </a:p>
                  </a:txBody>
                  <a:tcPr anchor="ctr"/>
                </a:tc>
                <a:tc gridSpan="4">
                  <a:txBody>
                    <a:bodyPr/>
                    <a:lstStyle/>
                    <a:p>
                      <a:pPr algn="ctr"/>
                      <a:r>
                        <a:rPr lang="en-GB" sz="1000" dirty="0">
                          <a:latin typeface="Gill Sans MT" panose="020B0502020104020203" pitchFamily="34" charset="0"/>
                        </a:rPr>
                        <a:t>End of Unit Quiz</a:t>
                      </a: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pPr marL="171450" indent="-171450">
                        <a:buFont typeface="Arial" panose="020B0604020202020204" pitchFamily="34" charset="0"/>
                        <a:buChar char="•"/>
                      </a:pPr>
                      <a:endParaRPr lang="en-GB" sz="1000" dirty="0">
                        <a:latin typeface="Gill Sans MT" panose="020B0502020104020203" pitchFamily="34" charset="0"/>
                      </a:endParaRPr>
                    </a:p>
                  </a:txBody>
                  <a:tcPr anchor="ctr"/>
                </a:tc>
                <a:tc>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2769555873"/>
                  </a:ext>
                </a:extLst>
              </a:tr>
            </a:tbl>
          </a:graphicData>
        </a:graphic>
      </p:graphicFrame>
      <p:sp>
        <p:nvSpPr>
          <p:cNvPr id="2" name="Rectangle 1">
            <a:extLst>
              <a:ext uri="{FF2B5EF4-FFF2-40B4-BE49-F238E27FC236}">
                <a16:creationId xmlns:a16="http://schemas.microsoft.com/office/drawing/2014/main" id="{E9A568E6-1955-4C2A-BC77-8A2629146DB3}"/>
              </a:ext>
            </a:extLst>
          </p:cNvPr>
          <p:cNvSpPr/>
          <p:nvPr/>
        </p:nvSpPr>
        <p:spPr>
          <a:xfrm>
            <a:off x="154641" y="895450"/>
            <a:ext cx="9596718" cy="52322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400" dirty="0">
                <a:latin typeface="Gill Sans MT" panose="020B0502020104020203" pitchFamily="34" charset="0"/>
              </a:rPr>
              <a:t>As students access online material with increasing independence we want them to be prepared with the knowledge, understanding and skills necessary for wise decision making in their online lives.</a:t>
            </a:r>
          </a:p>
        </p:txBody>
      </p:sp>
    </p:spTree>
    <p:extLst>
      <p:ext uri="{BB962C8B-B14F-4D97-AF65-F5344CB8AC3E}">
        <p14:creationId xmlns:p14="http://schemas.microsoft.com/office/powerpoint/2010/main" val="3638537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2BD6F14D-5735-4CCC-812D-1BE1E5C02B11}"/>
              </a:ext>
            </a:extLst>
          </p:cNvPr>
          <p:cNvGraphicFramePr>
            <a:graphicFrameLocks noGrp="1"/>
          </p:cNvGraphicFramePr>
          <p:nvPr>
            <p:extLst>
              <p:ext uri="{D42A27DB-BD31-4B8C-83A1-F6EECF244321}">
                <p14:modId xmlns:p14="http://schemas.microsoft.com/office/powerpoint/2010/main" val="4069878071"/>
              </p:ext>
            </p:extLst>
          </p:nvPr>
        </p:nvGraphicFramePr>
        <p:xfrm>
          <a:off x="154641" y="1744146"/>
          <a:ext cx="9596718" cy="4257393"/>
        </p:xfrm>
        <a:graphic>
          <a:graphicData uri="http://schemas.openxmlformats.org/drawingml/2006/table">
            <a:tbl>
              <a:tblPr firstRow="1" bandRow="1">
                <a:tableStyleId>{5940675A-B579-460E-94D1-54222C63F5DA}</a:tableStyleId>
              </a:tblPr>
              <a:tblGrid>
                <a:gridCol w="578654">
                  <a:extLst>
                    <a:ext uri="{9D8B030D-6E8A-4147-A177-3AD203B41FA5}">
                      <a16:colId xmlns:a16="http://schemas.microsoft.com/office/drawing/2014/main" val="1822299965"/>
                    </a:ext>
                  </a:extLst>
                </a:gridCol>
                <a:gridCol w="798282">
                  <a:extLst>
                    <a:ext uri="{9D8B030D-6E8A-4147-A177-3AD203B41FA5}">
                      <a16:colId xmlns:a16="http://schemas.microsoft.com/office/drawing/2014/main" val="3189252040"/>
                    </a:ext>
                  </a:extLst>
                </a:gridCol>
                <a:gridCol w="1930244">
                  <a:extLst>
                    <a:ext uri="{9D8B030D-6E8A-4147-A177-3AD203B41FA5}">
                      <a16:colId xmlns:a16="http://schemas.microsoft.com/office/drawing/2014/main" val="1227866142"/>
                    </a:ext>
                  </a:extLst>
                </a:gridCol>
                <a:gridCol w="1930244">
                  <a:extLst>
                    <a:ext uri="{9D8B030D-6E8A-4147-A177-3AD203B41FA5}">
                      <a16:colId xmlns:a16="http://schemas.microsoft.com/office/drawing/2014/main" val="4254456650"/>
                    </a:ext>
                  </a:extLst>
                </a:gridCol>
                <a:gridCol w="1930244">
                  <a:extLst>
                    <a:ext uri="{9D8B030D-6E8A-4147-A177-3AD203B41FA5}">
                      <a16:colId xmlns:a16="http://schemas.microsoft.com/office/drawing/2014/main" val="1644052347"/>
                    </a:ext>
                  </a:extLst>
                </a:gridCol>
                <a:gridCol w="1930244">
                  <a:extLst>
                    <a:ext uri="{9D8B030D-6E8A-4147-A177-3AD203B41FA5}">
                      <a16:colId xmlns:a16="http://schemas.microsoft.com/office/drawing/2014/main" val="997907369"/>
                    </a:ext>
                  </a:extLst>
                </a:gridCol>
                <a:gridCol w="498806">
                  <a:extLst>
                    <a:ext uri="{9D8B030D-6E8A-4147-A177-3AD203B41FA5}">
                      <a16:colId xmlns:a16="http://schemas.microsoft.com/office/drawing/2014/main" val="223221432"/>
                    </a:ext>
                  </a:extLst>
                </a:gridCol>
              </a:tblGrid>
              <a:tr h="231588">
                <a:tc>
                  <a:txBody>
                    <a:bodyPr/>
                    <a:lstStyle/>
                    <a:p>
                      <a:pPr algn="l"/>
                      <a:r>
                        <a:rPr lang="en-GB" sz="1000" dirty="0">
                          <a:latin typeface="Gill Sans MT" panose="020B0502020104020203" pitchFamily="34" charset="0"/>
                        </a:rPr>
                        <a:t>Session</a:t>
                      </a:r>
                    </a:p>
                  </a:txBody>
                  <a:tcPr anchor="ctr"/>
                </a:tc>
                <a:tc>
                  <a:txBody>
                    <a:bodyPr/>
                    <a:lstStyle/>
                    <a:p>
                      <a:pPr algn="l"/>
                      <a:r>
                        <a:rPr lang="en-GB" sz="1000" dirty="0">
                          <a:latin typeface="Gill Sans MT" panose="020B0502020104020203" pitchFamily="34" charset="0"/>
                        </a:rPr>
                        <a:t>Format</a:t>
                      </a:r>
                    </a:p>
                  </a:txBody>
                  <a:tcPr anchor="ctr"/>
                </a:tc>
                <a:tc>
                  <a:txBody>
                    <a:bodyPr/>
                    <a:lstStyle/>
                    <a:p>
                      <a:pPr algn="l"/>
                      <a:r>
                        <a:rPr lang="en-GB" sz="1000" dirty="0">
                          <a:latin typeface="Gill Sans MT" panose="020B0502020104020203" pitchFamily="34" charset="0"/>
                        </a:rPr>
                        <a:t>Heading</a:t>
                      </a:r>
                    </a:p>
                  </a:txBody>
                  <a:tcPr/>
                </a:tc>
                <a:tc>
                  <a:txBody>
                    <a:bodyPr/>
                    <a:lstStyle/>
                    <a:p>
                      <a:pPr algn="l"/>
                      <a:r>
                        <a:rPr lang="en-GB" sz="1000" dirty="0">
                          <a:latin typeface="Gill Sans MT" panose="020B0502020104020203" pitchFamily="34" charset="0"/>
                        </a:rPr>
                        <a:t>What are we learning?</a:t>
                      </a:r>
                    </a:p>
                  </a:txBody>
                  <a:tcPr/>
                </a:tc>
                <a:tc>
                  <a:txBody>
                    <a:bodyPr/>
                    <a:lstStyle/>
                    <a:p>
                      <a:pPr algn="l"/>
                      <a:r>
                        <a:rPr lang="en-GB" sz="1000" dirty="0">
                          <a:latin typeface="Gill Sans MT" panose="020B0502020104020203" pitchFamily="34" charset="0"/>
                        </a:rPr>
                        <a:t>Why now?</a:t>
                      </a:r>
                    </a:p>
                  </a:txBody>
                  <a:tcPr/>
                </a:tc>
                <a:tc>
                  <a:txBody>
                    <a:bodyPr/>
                    <a:lstStyle/>
                    <a:p>
                      <a:pPr algn="l"/>
                      <a:r>
                        <a:rPr lang="en-GB" sz="1000" dirty="0">
                          <a:latin typeface="Gill Sans MT" panose="020B0502020104020203" pitchFamily="34" charset="0"/>
                        </a:rPr>
                        <a:t>Key Questions</a:t>
                      </a:r>
                    </a:p>
                  </a:txBody>
                  <a:tcPr/>
                </a:tc>
                <a:tc>
                  <a:txBody>
                    <a:bodyPr/>
                    <a:lstStyle/>
                    <a:p>
                      <a:pPr algn="l"/>
                      <a:r>
                        <a:rPr lang="en-GB" sz="600" dirty="0">
                          <a:latin typeface="Gill Sans MT" panose="020B0502020104020203" pitchFamily="34" charset="0"/>
                        </a:rPr>
                        <a:t>Statutory Content</a:t>
                      </a:r>
                    </a:p>
                  </a:txBody>
                  <a:tcPr/>
                </a:tc>
                <a:extLst>
                  <a:ext uri="{0D108BD9-81ED-4DB2-BD59-A6C34878D82A}">
                    <a16:rowId xmlns:a16="http://schemas.microsoft.com/office/drawing/2014/main" val="2652338647"/>
                  </a:ext>
                </a:extLst>
              </a:tr>
              <a:tr h="665815">
                <a:tc>
                  <a:txBody>
                    <a:bodyPr/>
                    <a:lstStyle/>
                    <a:p>
                      <a:pPr algn="ctr"/>
                      <a:r>
                        <a:rPr lang="en-GB" sz="1000" dirty="0">
                          <a:latin typeface="Gill Sans MT" panose="020B0502020104020203" pitchFamily="34" charset="0"/>
                        </a:rPr>
                        <a:t>1</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How does the law seek to promote equality?</a:t>
                      </a:r>
                    </a:p>
                  </a:txBody>
                  <a:tcPr anchor="ctr"/>
                </a:tc>
                <a:tc>
                  <a:txBody>
                    <a:bodyPr/>
                    <a:lstStyle/>
                    <a:p>
                      <a:pPr algn="l"/>
                      <a:r>
                        <a:rPr lang="en-GB" sz="1000" dirty="0">
                          <a:latin typeface="Gill Sans MT" panose="020B0502020104020203" pitchFamily="34" charset="0"/>
                        </a:rPr>
                        <a:t>A lesson designed to explore equality and the protected characteristics defined in the Equality Act 2010.</a:t>
                      </a:r>
                    </a:p>
                  </a:txBody>
                  <a:tcPr anchor="ctr"/>
                </a:tc>
                <a:tc>
                  <a:txBody>
                    <a:bodyPr/>
                    <a:lstStyle/>
                    <a:p>
                      <a:pPr algn="l"/>
                      <a:r>
                        <a:rPr lang="en-GB" sz="1000" dirty="0">
                          <a:latin typeface="Gill Sans MT" panose="020B0502020104020203" pitchFamily="34" charset="0"/>
                        </a:rPr>
                        <a:t>We want to introduce the protected characteristics so that they have a deeper understanding of these important definition from the Equality Act 2010.</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is equality and why is it important?</a:t>
                      </a:r>
                    </a:p>
                    <a:p>
                      <a:pPr marL="171450" indent="-171450" algn="l">
                        <a:buFont typeface="Arial" panose="020B0604020202020204" pitchFamily="34" charset="0"/>
                        <a:buChar char="•"/>
                      </a:pPr>
                      <a:r>
                        <a:rPr lang="en-GB" sz="1000" dirty="0">
                          <a:latin typeface="Gill Sans MT" panose="020B0502020104020203" pitchFamily="34" charset="0"/>
                        </a:rPr>
                        <a:t>What are the protected characteristics in law?</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518467286"/>
                  </a:ext>
                </a:extLst>
              </a:tr>
              <a:tr h="231588">
                <a:tc>
                  <a:txBody>
                    <a:bodyPr/>
                    <a:lstStyle/>
                    <a:p>
                      <a:pPr algn="ctr"/>
                      <a:r>
                        <a:rPr lang="en-GB" sz="1000" dirty="0">
                          <a:latin typeface="Gill Sans MT" panose="020B0502020104020203" pitchFamily="34" charset="0"/>
                        </a:rPr>
                        <a:t>2</a:t>
                      </a:r>
                    </a:p>
                  </a:txBody>
                  <a:tcPr anchor="ctr"/>
                </a:tc>
                <a:tc gridSpan="6">
                  <a:txBody>
                    <a:bodyPr/>
                    <a:lstStyle/>
                    <a:p>
                      <a:pPr algn="ctr"/>
                      <a:r>
                        <a:rPr lang="en-GB" sz="1000" dirty="0">
                          <a:latin typeface="Gill Sans MT" panose="020B0502020104020203" pitchFamily="34" charset="0"/>
                        </a:rPr>
                        <a:t>Pastoral Follow Up</a:t>
                      </a:r>
                    </a:p>
                  </a:txBody>
                  <a:tcPr anchor="ctr"/>
                </a:tc>
                <a:tc hMerge="1">
                  <a:txBody>
                    <a:bodyPr/>
                    <a:lstStyle/>
                    <a:p>
                      <a:pPr algn="ctr"/>
                      <a:endParaRPr lang="en-GB" sz="1000" dirty="0">
                        <a:latin typeface="Gill Sans MT" panose="020B0502020104020203" pitchFamily="34" charset="0"/>
                      </a:endParaRPr>
                    </a:p>
                  </a:txBody>
                  <a:tcPr anchor="ctr"/>
                </a:tc>
                <a:tc hMerge="1">
                  <a:txBody>
                    <a:bodyPr/>
                    <a:lstStyle/>
                    <a:p>
                      <a:pPr algn="l"/>
                      <a:endParaRPr lang="en-GB" sz="1000" dirty="0">
                        <a:latin typeface="Gill Sans MT" panose="020B0502020104020203" pitchFamily="34" charset="0"/>
                      </a:endParaRPr>
                    </a:p>
                  </a:txBody>
                  <a:tcPr anchor="ctr"/>
                </a:tc>
                <a:tc hMerge="1">
                  <a:txBody>
                    <a:bodyPr/>
                    <a:lstStyle/>
                    <a:p>
                      <a:pPr marL="0" indent="0" algn="l">
                        <a:buFont typeface="Arial" panose="020B0604020202020204" pitchFamily="34" charset="0"/>
                        <a:buNone/>
                      </a:pPr>
                      <a:endParaRPr lang="en-GB" sz="1000" dirty="0">
                        <a:latin typeface="Gill Sans MT" panose="020B0502020104020203" pitchFamily="34" charset="0"/>
                      </a:endParaRPr>
                    </a:p>
                  </a:txBody>
                  <a:tcPr anchor="ctr"/>
                </a:tc>
                <a:tc hMerge="1">
                  <a:txBody>
                    <a:bodyPr/>
                    <a:lstStyle/>
                    <a:p>
                      <a:pPr marL="171450" indent="-171450" algn="l">
                        <a:buFont typeface="Arial" panose="020B0604020202020204" pitchFamily="34" charset="0"/>
                        <a:buChar char="•"/>
                      </a:pPr>
                      <a:endParaRPr lang="en-GB" sz="1000" dirty="0">
                        <a:latin typeface="Gill Sans MT" panose="020B0502020104020203" pitchFamily="34" charset="0"/>
                      </a:endParaRPr>
                    </a:p>
                  </a:txBody>
                  <a:tcPr anchor="ctr"/>
                </a:tc>
                <a:tc hMerge="1">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179398759"/>
                  </a:ext>
                </a:extLst>
              </a:tr>
              <a:tr h="810558">
                <a:tc>
                  <a:txBody>
                    <a:bodyPr/>
                    <a:lstStyle/>
                    <a:p>
                      <a:pPr algn="ctr"/>
                      <a:r>
                        <a:rPr lang="en-GB" sz="1000" dirty="0">
                          <a:latin typeface="Gill Sans MT" panose="020B0502020104020203" pitchFamily="34" charset="0"/>
                        </a:rPr>
                        <a:t>3</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Gill Sans MT" panose="020B0502020104020203" pitchFamily="34" charset="0"/>
                        </a:rPr>
                        <a:t>Why do some people face prejudice and discrimination?</a:t>
                      </a:r>
                    </a:p>
                  </a:txBody>
                  <a:tcPr anchor="ctr"/>
                </a:tc>
                <a:tc>
                  <a:txBody>
                    <a:bodyPr/>
                    <a:lstStyle/>
                    <a:p>
                      <a:pPr algn="l"/>
                      <a:r>
                        <a:rPr lang="en-GB" sz="1000" dirty="0">
                          <a:latin typeface="Gill Sans MT" panose="020B0502020104020203" pitchFamily="34" charset="0"/>
                        </a:rPr>
                        <a:t>A lesson to examine the harmful nature of discrimination.</a:t>
                      </a:r>
                    </a:p>
                  </a:txBody>
                  <a:tcPr anchor="ctr"/>
                </a:tc>
                <a:tc>
                  <a:txBody>
                    <a:bodyPr/>
                    <a:lstStyle/>
                    <a:p>
                      <a:pPr algn="l"/>
                      <a:r>
                        <a:rPr lang="en-GB" sz="1000" dirty="0">
                          <a:latin typeface="Gill Sans MT" panose="020B0502020104020203" pitchFamily="34" charset="0"/>
                        </a:rPr>
                        <a:t>Building from the previous session we want to build students awareness of the ways that groups or individuals can face with regards to prejudice and discrimination.</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are prejudice and discrimination and how do they affect society?</a:t>
                      </a:r>
                    </a:p>
                    <a:p>
                      <a:pPr marL="171450" indent="-171450" algn="l">
                        <a:buFont typeface="Arial" panose="020B0604020202020204" pitchFamily="34" charset="0"/>
                        <a:buChar char="•"/>
                      </a:pPr>
                      <a:r>
                        <a:rPr lang="en-GB" sz="1000" dirty="0">
                          <a:latin typeface="Gill Sans MT" panose="020B0502020104020203" pitchFamily="34" charset="0"/>
                        </a:rPr>
                        <a:t>What steps can we take to challenge prejudice and discrimination?</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820297890"/>
                  </a:ext>
                </a:extLst>
              </a:tr>
              <a:tr h="231588">
                <a:tc>
                  <a:txBody>
                    <a:bodyPr/>
                    <a:lstStyle/>
                    <a:p>
                      <a:pPr algn="ctr"/>
                      <a:r>
                        <a:rPr lang="en-GB" sz="1000" dirty="0">
                          <a:latin typeface="Gill Sans MT" panose="020B0502020104020203" pitchFamily="34" charset="0"/>
                        </a:rPr>
                        <a:t>4</a:t>
                      </a:r>
                    </a:p>
                  </a:txBody>
                  <a:tcPr anchor="ctr"/>
                </a:tc>
                <a:tc gridSpan="6">
                  <a:txBody>
                    <a:bodyPr/>
                    <a:lstStyle/>
                    <a:p>
                      <a:pPr algn="ctr"/>
                      <a:r>
                        <a:rPr lang="en-GB" sz="1000" dirty="0">
                          <a:latin typeface="Gill Sans MT" panose="020B0502020104020203" pitchFamily="34" charset="0"/>
                        </a:rPr>
                        <a:t>Pastoral Follow Up</a:t>
                      </a:r>
                    </a:p>
                  </a:txBody>
                  <a:tcPr anchor="ctr"/>
                </a:tc>
                <a:tc hMerge="1">
                  <a:txBody>
                    <a:bodyPr/>
                    <a:lstStyle/>
                    <a:p>
                      <a:pPr algn="ctr"/>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892105629"/>
                  </a:ext>
                </a:extLst>
              </a:tr>
              <a:tr h="955300">
                <a:tc>
                  <a:txBody>
                    <a:bodyPr/>
                    <a:lstStyle/>
                    <a:p>
                      <a:pPr algn="ctr"/>
                      <a:r>
                        <a:rPr lang="en-GB" sz="1000" dirty="0">
                          <a:latin typeface="Gill Sans MT" panose="020B0502020104020203" pitchFamily="34" charset="0"/>
                        </a:rPr>
                        <a:t>5</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Gill Sans MT" panose="020B0502020104020203" pitchFamily="34" charset="0"/>
                        </a:rPr>
                        <a:t>Am I an upstander or a bystander?</a:t>
                      </a:r>
                    </a:p>
                  </a:txBody>
                  <a:tcPr anchor="ctr"/>
                </a:tc>
                <a:tc>
                  <a:txBody>
                    <a:bodyPr/>
                    <a:lstStyle/>
                    <a:p>
                      <a:pPr algn="l"/>
                      <a:r>
                        <a:rPr lang="en-GB" sz="1000" dirty="0">
                          <a:latin typeface="Gill Sans MT" panose="020B0502020104020203" pitchFamily="34" charset="0"/>
                        </a:rPr>
                        <a:t>A lesson designed to examine the concept of by-standing and how to stand up for others facing mistreatment.</a:t>
                      </a:r>
                    </a:p>
                  </a:txBody>
                  <a:tcPr anchor="ctr"/>
                </a:tc>
                <a:tc>
                  <a:txBody>
                    <a:bodyPr/>
                    <a:lstStyle/>
                    <a:p>
                      <a:pPr algn="l"/>
                      <a:r>
                        <a:rPr lang="en-GB" sz="1000" dirty="0">
                          <a:latin typeface="Gill Sans MT" panose="020B0502020104020203" pitchFamily="34" charset="0"/>
                        </a:rPr>
                        <a:t>We want to examine the concepts of prejudice on a more personal level and make students aware of their opportunities to be an upstander when they witness it. This in turn will link well to work from the previous unit concerning life online.</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bullying do some people face?</a:t>
                      </a:r>
                    </a:p>
                    <a:p>
                      <a:pPr marL="171450" indent="-171450" algn="l">
                        <a:buFont typeface="Arial" panose="020B0604020202020204" pitchFamily="34" charset="0"/>
                        <a:buChar char="•"/>
                      </a:pPr>
                      <a:r>
                        <a:rPr lang="en-GB" sz="1000" dirty="0">
                          <a:latin typeface="Gill Sans MT" panose="020B0502020104020203" pitchFamily="34" charset="0"/>
                        </a:rPr>
                        <a:t>What is the difference between an upstander and a bystander? </a:t>
                      </a:r>
                    </a:p>
                    <a:p>
                      <a:pPr marL="171450" indent="-171450" algn="l">
                        <a:buFont typeface="Arial" panose="020B0604020202020204" pitchFamily="34" charset="0"/>
                        <a:buChar char="•"/>
                      </a:pPr>
                      <a:r>
                        <a:rPr lang="en-GB" sz="1000" dirty="0">
                          <a:latin typeface="Gill Sans MT" panose="020B0502020104020203" pitchFamily="34" charset="0"/>
                        </a:rPr>
                        <a:t>How should I respond in challenging situations?</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070933834"/>
                  </a:ext>
                </a:extLst>
              </a:tr>
              <a:tr h="325473">
                <a:tc>
                  <a:txBody>
                    <a:bodyPr/>
                    <a:lstStyle/>
                    <a:p>
                      <a:pPr algn="ctr"/>
                      <a:r>
                        <a:rPr lang="en-GB" sz="1000" dirty="0">
                          <a:latin typeface="Gill Sans MT" panose="020B0502020104020203" pitchFamily="34" charset="0"/>
                        </a:rPr>
                        <a:t>6</a:t>
                      </a:r>
                    </a:p>
                  </a:txBody>
                  <a:tcPr anchor="ctr"/>
                </a:tc>
                <a:tc>
                  <a:txBody>
                    <a:bodyPr/>
                    <a:lstStyle/>
                    <a:p>
                      <a:pPr algn="ctr"/>
                      <a:r>
                        <a:rPr lang="en-GB" sz="1000" dirty="0">
                          <a:latin typeface="Gill Sans MT" panose="020B0502020104020203" pitchFamily="34" charset="0"/>
                        </a:rPr>
                        <a:t>Pastoral</a:t>
                      </a:r>
                    </a:p>
                  </a:txBody>
                  <a:tcPr anchor="ctr"/>
                </a:tc>
                <a:tc gridSpan="4">
                  <a:txBody>
                    <a:bodyPr/>
                    <a:lstStyle/>
                    <a:p>
                      <a:pPr algn="ctr"/>
                      <a:r>
                        <a:rPr lang="en-GB" sz="1000" dirty="0">
                          <a:latin typeface="Gill Sans MT" panose="020B0502020104020203" pitchFamily="34" charset="0"/>
                        </a:rPr>
                        <a:t>End of Unit Quiz</a:t>
                      </a: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pPr marL="171450" indent="-171450">
                        <a:buFont typeface="Arial" panose="020B0604020202020204" pitchFamily="34" charset="0"/>
                        <a:buChar char="•"/>
                      </a:pPr>
                      <a:endParaRPr lang="en-GB" sz="1000" dirty="0">
                        <a:latin typeface="Gill Sans MT" panose="020B0502020104020203" pitchFamily="34" charset="0"/>
                      </a:endParaRPr>
                    </a:p>
                  </a:txBody>
                  <a:tcPr anchor="ctr"/>
                </a:tc>
                <a:tc>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2769555873"/>
                  </a:ext>
                </a:extLst>
              </a:tr>
            </a:tbl>
          </a:graphicData>
        </a:graphic>
      </p:graphicFrame>
      <p:graphicFrame>
        <p:nvGraphicFramePr>
          <p:cNvPr id="6" name="Table 5">
            <a:extLst>
              <a:ext uri="{FF2B5EF4-FFF2-40B4-BE49-F238E27FC236}">
                <a16:creationId xmlns:a16="http://schemas.microsoft.com/office/drawing/2014/main" id="{20E3BE27-13D4-47CD-A99A-F169B025DB9F}"/>
              </a:ext>
            </a:extLst>
          </p:cNvPr>
          <p:cNvGraphicFramePr>
            <a:graphicFrameLocks noGrp="1"/>
          </p:cNvGraphicFramePr>
          <p:nvPr>
            <p:extLst>
              <p:ext uri="{D42A27DB-BD31-4B8C-83A1-F6EECF244321}">
                <p14:modId xmlns:p14="http://schemas.microsoft.com/office/powerpoint/2010/main" val="3688317782"/>
              </p:ext>
            </p:extLst>
          </p:nvPr>
        </p:nvGraphicFramePr>
        <p:xfrm>
          <a:off x="1651000" y="114858"/>
          <a:ext cx="6604000" cy="670560"/>
        </p:xfrm>
        <a:graphic>
          <a:graphicData uri="http://schemas.openxmlformats.org/drawingml/2006/table">
            <a:tbl>
              <a:tblPr firstRow="1" bandRow="1">
                <a:tableStyleId>{08FB837D-C827-4EFA-A057-4D05807E0F7C}</a:tableStyleId>
              </a:tblPr>
              <a:tblGrid>
                <a:gridCol w="6604000">
                  <a:extLst>
                    <a:ext uri="{9D8B030D-6E8A-4147-A177-3AD203B41FA5}">
                      <a16:colId xmlns:a16="http://schemas.microsoft.com/office/drawing/2014/main" val="2446407279"/>
                    </a:ext>
                  </a:extLst>
                </a:gridCol>
              </a:tblGrid>
              <a:tr h="0">
                <a:tc>
                  <a:txBody>
                    <a:bodyPr/>
                    <a:lstStyle/>
                    <a:p>
                      <a:pPr algn="ctr"/>
                      <a:r>
                        <a:rPr lang="en-GB" dirty="0">
                          <a:solidFill>
                            <a:sysClr val="windowText" lastClr="000000"/>
                          </a:solidFill>
                          <a:latin typeface="Gill Sans MT" panose="020B0502020104020203" pitchFamily="34" charset="0"/>
                        </a:rPr>
                        <a:t>Year 7 Unit 4: Life in the Wider World</a:t>
                      </a:r>
                    </a:p>
                  </a:txBody>
                  <a:tcPr/>
                </a:tc>
                <a:extLst>
                  <a:ext uri="{0D108BD9-81ED-4DB2-BD59-A6C34878D82A}">
                    <a16:rowId xmlns:a16="http://schemas.microsoft.com/office/drawing/2014/main" val="1534839487"/>
                  </a:ext>
                </a:extLst>
              </a:tr>
              <a:tr h="0">
                <a:tc>
                  <a:txBody>
                    <a:bodyPr/>
                    <a:lstStyle/>
                    <a:p>
                      <a:pPr algn="ctr"/>
                      <a:r>
                        <a:rPr lang="en-GB" sz="1400" dirty="0">
                          <a:solidFill>
                            <a:sysClr val="windowText" lastClr="000000"/>
                          </a:solidFill>
                          <a:latin typeface="Gill Sans MT" panose="020B0502020104020203" pitchFamily="34" charset="0"/>
                        </a:rPr>
                        <a:t>How can I contribute to the world being a fair and equitable place?</a:t>
                      </a:r>
                    </a:p>
                  </a:txBody>
                  <a:tcPr/>
                </a:tc>
                <a:extLst>
                  <a:ext uri="{0D108BD9-81ED-4DB2-BD59-A6C34878D82A}">
                    <a16:rowId xmlns:a16="http://schemas.microsoft.com/office/drawing/2014/main" val="509136530"/>
                  </a:ext>
                </a:extLst>
              </a:tr>
            </a:tbl>
          </a:graphicData>
        </a:graphic>
      </p:graphicFrame>
      <p:sp>
        <p:nvSpPr>
          <p:cNvPr id="7" name="Rectangle 6">
            <a:extLst>
              <a:ext uri="{FF2B5EF4-FFF2-40B4-BE49-F238E27FC236}">
                <a16:creationId xmlns:a16="http://schemas.microsoft.com/office/drawing/2014/main" id="{50C12627-9CEA-4253-9DF5-6264D69078C6}"/>
              </a:ext>
            </a:extLst>
          </p:cNvPr>
          <p:cNvSpPr/>
          <p:nvPr/>
        </p:nvSpPr>
        <p:spPr>
          <a:xfrm>
            <a:off x="138953" y="895450"/>
            <a:ext cx="9596718" cy="73866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400" dirty="0">
                <a:latin typeface="Gill Sans MT" panose="020B0502020104020203" pitchFamily="34" charset="0"/>
              </a:rPr>
              <a:t>We wish for our students to be courageous moral citizens who challenge bullying, prejudice and discrimination. This unit seeks to build their knowledge and understanding of how and why some are unfairly treated and equip them with the desire and skills to be upstanders rather than bystanders when others are being treated harmfully.</a:t>
            </a:r>
          </a:p>
        </p:txBody>
      </p:sp>
    </p:spTree>
    <p:extLst>
      <p:ext uri="{BB962C8B-B14F-4D97-AF65-F5344CB8AC3E}">
        <p14:creationId xmlns:p14="http://schemas.microsoft.com/office/powerpoint/2010/main" val="624097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3FD1E50-BB8D-450D-94E1-6206249C7FCC}"/>
              </a:ext>
            </a:extLst>
          </p:cNvPr>
          <p:cNvGraphicFramePr>
            <a:graphicFrameLocks noGrp="1"/>
          </p:cNvGraphicFramePr>
          <p:nvPr>
            <p:extLst>
              <p:ext uri="{D42A27DB-BD31-4B8C-83A1-F6EECF244321}">
                <p14:modId xmlns:p14="http://schemas.microsoft.com/office/powerpoint/2010/main" val="2668734000"/>
              </p:ext>
            </p:extLst>
          </p:nvPr>
        </p:nvGraphicFramePr>
        <p:xfrm>
          <a:off x="1651000" y="114858"/>
          <a:ext cx="6604000" cy="670560"/>
        </p:xfrm>
        <a:graphic>
          <a:graphicData uri="http://schemas.openxmlformats.org/drawingml/2006/table">
            <a:tbl>
              <a:tblPr firstRow="1" bandRow="1">
                <a:tableStyleId>{E269D01E-BC32-4049-B463-5C60D7B0CCD2}</a:tableStyleId>
              </a:tblPr>
              <a:tblGrid>
                <a:gridCol w="6604000">
                  <a:extLst>
                    <a:ext uri="{9D8B030D-6E8A-4147-A177-3AD203B41FA5}">
                      <a16:colId xmlns:a16="http://schemas.microsoft.com/office/drawing/2014/main" val="2446407279"/>
                    </a:ext>
                  </a:extLst>
                </a:gridCol>
              </a:tblGrid>
              <a:tr h="0">
                <a:tc>
                  <a:txBody>
                    <a:bodyPr/>
                    <a:lstStyle/>
                    <a:p>
                      <a:pPr algn="ctr"/>
                      <a:r>
                        <a:rPr lang="en-GB" dirty="0">
                          <a:solidFill>
                            <a:sysClr val="windowText" lastClr="000000"/>
                          </a:solidFill>
                          <a:latin typeface="Gill Sans MT" panose="020B0502020104020203" pitchFamily="34" charset="0"/>
                        </a:rPr>
                        <a:t>Year 8 Unit 1: Relationships</a:t>
                      </a:r>
                    </a:p>
                  </a:txBody>
                  <a:tcPr/>
                </a:tc>
                <a:extLst>
                  <a:ext uri="{0D108BD9-81ED-4DB2-BD59-A6C34878D82A}">
                    <a16:rowId xmlns:a16="http://schemas.microsoft.com/office/drawing/2014/main" val="1534839487"/>
                  </a:ext>
                </a:extLst>
              </a:tr>
              <a:tr h="0">
                <a:tc>
                  <a:txBody>
                    <a:bodyPr/>
                    <a:lstStyle/>
                    <a:p>
                      <a:pPr algn="ctr"/>
                      <a:r>
                        <a:rPr lang="en-GB" sz="1400" dirty="0">
                          <a:solidFill>
                            <a:sysClr val="windowText" lastClr="000000"/>
                          </a:solidFill>
                          <a:latin typeface="Gill Sans MT" panose="020B0502020104020203" pitchFamily="34" charset="0"/>
                        </a:rPr>
                        <a:t>Why are families an important part of society?</a:t>
                      </a:r>
                    </a:p>
                  </a:txBody>
                  <a:tcPr/>
                </a:tc>
                <a:extLst>
                  <a:ext uri="{0D108BD9-81ED-4DB2-BD59-A6C34878D82A}">
                    <a16:rowId xmlns:a16="http://schemas.microsoft.com/office/drawing/2014/main" val="509136530"/>
                  </a:ext>
                </a:extLst>
              </a:tr>
            </a:tbl>
          </a:graphicData>
        </a:graphic>
      </p:graphicFrame>
      <p:graphicFrame>
        <p:nvGraphicFramePr>
          <p:cNvPr id="5" name="Table 4">
            <a:extLst>
              <a:ext uri="{FF2B5EF4-FFF2-40B4-BE49-F238E27FC236}">
                <a16:creationId xmlns:a16="http://schemas.microsoft.com/office/drawing/2014/main" id="{2BD6F14D-5735-4CCC-812D-1BE1E5C02B11}"/>
              </a:ext>
            </a:extLst>
          </p:cNvPr>
          <p:cNvGraphicFramePr>
            <a:graphicFrameLocks noGrp="1"/>
          </p:cNvGraphicFramePr>
          <p:nvPr>
            <p:extLst>
              <p:ext uri="{D42A27DB-BD31-4B8C-83A1-F6EECF244321}">
                <p14:modId xmlns:p14="http://schemas.microsoft.com/office/powerpoint/2010/main" val="789332413"/>
              </p:ext>
            </p:extLst>
          </p:nvPr>
        </p:nvGraphicFramePr>
        <p:xfrm>
          <a:off x="138952" y="1723749"/>
          <a:ext cx="9596718" cy="5019393"/>
        </p:xfrm>
        <a:graphic>
          <a:graphicData uri="http://schemas.openxmlformats.org/drawingml/2006/table">
            <a:tbl>
              <a:tblPr firstRow="1" bandRow="1">
                <a:tableStyleId>{5940675A-B579-460E-94D1-54222C63F5DA}</a:tableStyleId>
              </a:tblPr>
              <a:tblGrid>
                <a:gridCol w="578654">
                  <a:extLst>
                    <a:ext uri="{9D8B030D-6E8A-4147-A177-3AD203B41FA5}">
                      <a16:colId xmlns:a16="http://schemas.microsoft.com/office/drawing/2014/main" val="1822299965"/>
                    </a:ext>
                  </a:extLst>
                </a:gridCol>
                <a:gridCol w="798282">
                  <a:extLst>
                    <a:ext uri="{9D8B030D-6E8A-4147-A177-3AD203B41FA5}">
                      <a16:colId xmlns:a16="http://schemas.microsoft.com/office/drawing/2014/main" val="3189252040"/>
                    </a:ext>
                  </a:extLst>
                </a:gridCol>
                <a:gridCol w="1930244">
                  <a:extLst>
                    <a:ext uri="{9D8B030D-6E8A-4147-A177-3AD203B41FA5}">
                      <a16:colId xmlns:a16="http://schemas.microsoft.com/office/drawing/2014/main" val="1227866142"/>
                    </a:ext>
                  </a:extLst>
                </a:gridCol>
                <a:gridCol w="1930244">
                  <a:extLst>
                    <a:ext uri="{9D8B030D-6E8A-4147-A177-3AD203B41FA5}">
                      <a16:colId xmlns:a16="http://schemas.microsoft.com/office/drawing/2014/main" val="4254456650"/>
                    </a:ext>
                  </a:extLst>
                </a:gridCol>
                <a:gridCol w="1930244">
                  <a:extLst>
                    <a:ext uri="{9D8B030D-6E8A-4147-A177-3AD203B41FA5}">
                      <a16:colId xmlns:a16="http://schemas.microsoft.com/office/drawing/2014/main" val="1644052347"/>
                    </a:ext>
                  </a:extLst>
                </a:gridCol>
                <a:gridCol w="1930244">
                  <a:extLst>
                    <a:ext uri="{9D8B030D-6E8A-4147-A177-3AD203B41FA5}">
                      <a16:colId xmlns:a16="http://schemas.microsoft.com/office/drawing/2014/main" val="997907369"/>
                    </a:ext>
                  </a:extLst>
                </a:gridCol>
                <a:gridCol w="498806">
                  <a:extLst>
                    <a:ext uri="{9D8B030D-6E8A-4147-A177-3AD203B41FA5}">
                      <a16:colId xmlns:a16="http://schemas.microsoft.com/office/drawing/2014/main" val="223221432"/>
                    </a:ext>
                  </a:extLst>
                </a:gridCol>
              </a:tblGrid>
              <a:tr h="231588">
                <a:tc>
                  <a:txBody>
                    <a:bodyPr/>
                    <a:lstStyle/>
                    <a:p>
                      <a:pPr algn="l"/>
                      <a:r>
                        <a:rPr lang="en-GB" sz="1000" dirty="0">
                          <a:latin typeface="Gill Sans MT" panose="020B0502020104020203" pitchFamily="34" charset="0"/>
                        </a:rPr>
                        <a:t>Session</a:t>
                      </a:r>
                    </a:p>
                  </a:txBody>
                  <a:tcPr anchor="ctr"/>
                </a:tc>
                <a:tc>
                  <a:txBody>
                    <a:bodyPr/>
                    <a:lstStyle/>
                    <a:p>
                      <a:pPr algn="l"/>
                      <a:r>
                        <a:rPr lang="en-GB" sz="1000" dirty="0">
                          <a:latin typeface="Gill Sans MT" panose="020B0502020104020203" pitchFamily="34" charset="0"/>
                        </a:rPr>
                        <a:t>Format</a:t>
                      </a:r>
                    </a:p>
                  </a:txBody>
                  <a:tcPr anchor="ctr"/>
                </a:tc>
                <a:tc>
                  <a:txBody>
                    <a:bodyPr/>
                    <a:lstStyle/>
                    <a:p>
                      <a:pPr algn="l"/>
                      <a:r>
                        <a:rPr lang="en-GB" sz="1000" dirty="0">
                          <a:latin typeface="Gill Sans MT" panose="020B0502020104020203" pitchFamily="34" charset="0"/>
                        </a:rPr>
                        <a:t>Heading</a:t>
                      </a:r>
                    </a:p>
                  </a:txBody>
                  <a:tcPr/>
                </a:tc>
                <a:tc>
                  <a:txBody>
                    <a:bodyPr/>
                    <a:lstStyle/>
                    <a:p>
                      <a:pPr algn="l"/>
                      <a:r>
                        <a:rPr lang="en-GB" sz="1000" dirty="0">
                          <a:latin typeface="Gill Sans MT" panose="020B0502020104020203" pitchFamily="34" charset="0"/>
                        </a:rPr>
                        <a:t>What are we learning?</a:t>
                      </a:r>
                    </a:p>
                  </a:txBody>
                  <a:tcPr/>
                </a:tc>
                <a:tc>
                  <a:txBody>
                    <a:bodyPr/>
                    <a:lstStyle/>
                    <a:p>
                      <a:pPr algn="l"/>
                      <a:r>
                        <a:rPr lang="en-GB" sz="1000" dirty="0">
                          <a:latin typeface="Gill Sans MT" panose="020B0502020104020203" pitchFamily="34" charset="0"/>
                        </a:rPr>
                        <a:t>Why now?</a:t>
                      </a:r>
                    </a:p>
                  </a:txBody>
                  <a:tcPr/>
                </a:tc>
                <a:tc>
                  <a:txBody>
                    <a:bodyPr/>
                    <a:lstStyle/>
                    <a:p>
                      <a:pPr algn="l"/>
                      <a:r>
                        <a:rPr lang="en-GB" sz="1000" dirty="0">
                          <a:latin typeface="Gill Sans MT" panose="020B0502020104020203" pitchFamily="34" charset="0"/>
                        </a:rPr>
                        <a:t>Key Questions</a:t>
                      </a:r>
                    </a:p>
                  </a:txBody>
                  <a:tcPr/>
                </a:tc>
                <a:tc>
                  <a:txBody>
                    <a:bodyPr/>
                    <a:lstStyle/>
                    <a:p>
                      <a:pPr algn="l"/>
                      <a:r>
                        <a:rPr lang="en-GB" sz="600" dirty="0">
                          <a:latin typeface="Gill Sans MT" panose="020B0502020104020203" pitchFamily="34" charset="0"/>
                        </a:rPr>
                        <a:t>Statutory Content</a:t>
                      </a:r>
                    </a:p>
                  </a:txBody>
                  <a:tcPr/>
                </a:tc>
                <a:extLst>
                  <a:ext uri="{0D108BD9-81ED-4DB2-BD59-A6C34878D82A}">
                    <a16:rowId xmlns:a16="http://schemas.microsoft.com/office/drawing/2014/main" val="2652338647"/>
                  </a:ext>
                </a:extLst>
              </a:tr>
              <a:tr h="665815">
                <a:tc>
                  <a:txBody>
                    <a:bodyPr/>
                    <a:lstStyle/>
                    <a:p>
                      <a:pPr algn="ctr"/>
                      <a:r>
                        <a:rPr lang="en-GB" sz="1000" dirty="0">
                          <a:latin typeface="Gill Sans MT" panose="020B0502020104020203" pitchFamily="34" charset="0"/>
                        </a:rPr>
                        <a:t>1</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What different types of families are there?</a:t>
                      </a:r>
                    </a:p>
                  </a:txBody>
                  <a:tcPr anchor="ctr"/>
                </a:tc>
                <a:tc>
                  <a:txBody>
                    <a:bodyPr/>
                    <a:lstStyle/>
                    <a:p>
                      <a:pPr algn="l"/>
                      <a:r>
                        <a:rPr lang="en-GB" sz="1000" dirty="0">
                          <a:latin typeface="Gill Sans MT" panose="020B0502020104020203" pitchFamily="34" charset="0"/>
                        </a:rPr>
                        <a:t>A lesson designed to explore the different types of family and the legal status of different family types.</a:t>
                      </a:r>
                    </a:p>
                  </a:txBody>
                  <a:tcPr anchor="ctr"/>
                </a:tc>
                <a:tc>
                  <a:txBody>
                    <a:bodyPr/>
                    <a:lstStyle/>
                    <a:p>
                      <a:pPr algn="l"/>
                      <a:r>
                        <a:rPr lang="en-GB" sz="1000" dirty="0">
                          <a:latin typeface="Gill Sans MT" panose="020B0502020104020203" pitchFamily="34" charset="0"/>
                        </a:rPr>
                        <a:t>Our students come to us from a variety of different family types, we wish to share those family types and challenge prejudice regarding traditional family stereotypes.</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different types of family relationship exist?</a:t>
                      </a:r>
                    </a:p>
                    <a:p>
                      <a:pPr marL="171450" indent="-171450" algn="l">
                        <a:buFont typeface="Arial" panose="020B0604020202020204" pitchFamily="34" charset="0"/>
                        <a:buChar char="•"/>
                      </a:pPr>
                      <a:r>
                        <a:rPr lang="en-GB" sz="1000" dirty="0">
                          <a:latin typeface="Gill Sans MT" panose="020B0502020104020203" pitchFamily="34" charset="0"/>
                        </a:rPr>
                        <a:t>What is the legal status of different types of relationship?</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518467286"/>
                  </a:ext>
                </a:extLst>
              </a:tr>
              <a:tr h="231588">
                <a:tc>
                  <a:txBody>
                    <a:bodyPr/>
                    <a:lstStyle/>
                    <a:p>
                      <a:pPr algn="ctr"/>
                      <a:r>
                        <a:rPr lang="en-GB" sz="1000" dirty="0">
                          <a:latin typeface="Gill Sans MT" panose="020B0502020104020203" pitchFamily="34" charset="0"/>
                        </a:rPr>
                        <a:t>2</a:t>
                      </a:r>
                    </a:p>
                  </a:txBody>
                  <a:tcPr anchor="ctr"/>
                </a:tc>
                <a:tc>
                  <a:txBody>
                    <a:bodyPr/>
                    <a:lstStyle/>
                    <a:p>
                      <a:pPr algn="ctr"/>
                      <a:r>
                        <a:rPr lang="en-GB" sz="1000" dirty="0">
                          <a:latin typeface="Gill Sans MT" panose="020B0502020104020203" pitchFamily="34" charset="0"/>
                        </a:rPr>
                        <a:t>Pastoral</a:t>
                      </a:r>
                    </a:p>
                  </a:txBody>
                  <a:tcPr anchor="ctr"/>
                </a:tc>
                <a:tc>
                  <a:txBody>
                    <a:bodyPr/>
                    <a:lstStyle/>
                    <a:p>
                      <a:pPr algn="ctr"/>
                      <a:r>
                        <a:rPr lang="en-GB" sz="1000" dirty="0">
                          <a:latin typeface="Gill Sans MT" panose="020B0502020104020203" pitchFamily="34" charset="0"/>
                        </a:rPr>
                        <a:t>Why may people choose to foster or adopt?</a:t>
                      </a:r>
                    </a:p>
                  </a:txBody>
                  <a:tcPr anchor="ctr"/>
                </a:tc>
                <a:tc>
                  <a:txBody>
                    <a:bodyPr/>
                    <a:lstStyle/>
                    <a:p>
                      <a:pPr algn="l"/>
                      <a:r>
                        <a:rPr lang="en-GB" sz="1000" dirty="0">
                          <a:latin typeface="Gill Sans MT" panose="020B0502020104020203" pitchFamily="34" charset="0"/>
                        </a:rPr>
                        <a:t>A session designed to examine the benefits of, and reasons for people to adopt or foster.</a:t>
                      </a:r>
                    </a:p>
                  </a:txBody>
                  <a:tcPr anchor="ctr"/>
                </a:tc>
                <a:tc>
                  <a:txBody>
                    <a:bodyPr/>
                    <a:lstStyle/>
                    <a:p>
                      <a:pPr marL="0" indent="0" algn="l">
                        <a:buFont typeface="Arial" panose="020B0604020202020204" pitchFamily="34" charset="0"/>
                        <a:buNone/>
                      </a:pPr>
                      <a:r>
                        <a:rPr lang="en-GB" sz="1000" dirty="0">
                          <a:latin typeface="Gill Sans MT" panose="020B0502020104020203" pitchFamily="34" charset="0"/>
                        </a:rPr>
                        <a:t>We recognise that adopted and foster families are an important part of our school community, in this unit focused on family we want to ensure they are recognised and considered.</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Why may people choose to foster or adopt?</a:t>
                      </a:r>
                    </a:p>
                    <a:p>
                      <a:pPr marL="171450" indent="-171450" algn="l">
                        <a:buFont typeface="Arial" panose="020B0604020202020204" pitchFamily="34" charset="0"/>
                        <a:buChar char="•"/>
                      </a:pPr>
                      <a:r>
                        <a:rPr lang="en-GB" sz="1000" dirty="0">
                          <a:latin typeface="Gill Sans MT" panose="020B0502020104020203" pitchFamily="34" charset="0"/>
                        </a:rPr>
                        <a:t>What benefits does this bring adults and children?</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179398759"/>
                  </a:ext>
                </a:extLst>
              </a:tr>
              <a:tr h="810558">
                <a:tc>
                  <a:txBody>
                    <a:bodyPr/>
                    <a:lstStyle/>
                    <a:p>
                      <a:pPr algn="ctr"/>
                      <a:r>
                        <a:rPr lang="en-GB" sz="1000" dirty="0">
                          <a:latin typeface="Gill Sans MT" panose="020B0502020104020203" pitchFamily="34" charset="0"/>
                        </a:rPr>
                        <a:t>3</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Why is marriage an important choice for many?</a:t>
                      </a:r>
                    </a:p>
                  </a:txBody>
                  <a:tcPr anchor="ctr"/>
                </a:tc>
                <a:tc>
                  <a:txBody>
                    <a:bodyPr/>
                    <a:lstStyle/>
                    <a:p>
                      <a:pPr algn="l"/>
                      <a:r>
                        <a:rPr lang="en-GB" sz="1000" dirty="0">
                          <a:latin typeface="Gill Sans MT" panose="020B0502020104020203" pitchFamily="34" charset="0"/>
                        </a:rPr>
                        <a:t>A lesson designed to focus on the concept of marriage and its legal status.</a:t>
                      </a:r>
                    </a:p>
                  </a:txBody>
                  <a:tcPr anchor="ctr"/>
                </a:tc>
                <a:tc>
                  <a:txBody>
                    <a:bodyPr/>
                    <a:lstStyle/>
                    <a:p>
                      <a:pPr algn="l"/>
                      <a:r>
                        <a:rPr lang="en-GB" sz="1000" dirty="0">
                          <a:latin typeface="Gill Sans MT" panose="020B0502020104020203" pitchFamily="34" charset="0"/>
                        </a:rPr>
                        <a:t>We want students to begin to understand the legal status of marriage and the benefits this legal status brings.</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are the components of a happy marriage?</a:t>
                      </a:r>
                    </a:p>
                    <a:p>
                      <a:pPr marL="171450" indent="-171450" algn="l">
                        <a:buFont typeface="Arial" panose="020B0604020202020204" pitchFamily="34" charset="0"/>
                        <a:buChar char="•"/>
                      </a:pPr>
                      <a:r>
                        <a:rPr lang="en-GB" sz="1000" dirty="0">
                          <a:latin typeface="Gill Sans MT" panose="020B0502020104020203" pitchFamily="34" charset="0"/>
                        </a:rPr>
                        <a:t>What legal protections and benefits does marriage provide?</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820297890"/>
                  </a:ext>
                </a:extLst>
              </a:tr>
              <a:tr h="231588">
                <a:tc>
                  <a:txBody>
                    <a:bodyPr/>
                    <a:lstStyle/>
                    <a:p>
                      <a:pPr algn="ctr"/>
                      <a:r>
                        <a:rPr lang="en-GB" sz="1000" dirty="0">
                          <a:latin typeface="Gill Sans MT" panose="020B0502020104020203" pitchFamily="34" charset="0"/>
                        </a:rPr>
                        <a:t>4</a:t>
                      </a:r>
                    </a:p>
                  </a:txBody>
                  <a:tcPr anchor="ctr"/>
                </a:tc>
                <a:tc>
                  <a:txBody>
                    <a:bodyPr/>
                    <a:lstStyle/>
                    <a:p>
                      <a:pPr algn="ctr"/>
                      <a:r>
                        <a:rPr lang="en-GB" sz="1000" dirty="0">
                          <a:latin typeface="Gill Sans MT" panose="020B0502020104020203" pitchFamily="34" charset="0"/>
                        </a:rPr>
                        <a:t>Pastoral</a:t>
                      </a:r>
                    </a:p>
                  </a:txBody>
                  <a:tcPr anchor="ctr"/>
                </a:tc>
                <a:tc gridSpan="4">
                  <a:txBody>
                    <a:bodyPr/>
                    <a:lstStyle/>
                    <a:p>
                      <a:pPr algn="ctr"/>
                      <a:r>
                        <a:rPr lang="en-GB" sz="1000" dirty="0">
                          <a:latin typeface="Gill Sans MT" panose="020B0502020104020203" pitchFamily="34" charset="0"/>
                        </a:rPr>
                        <a:t>Citizenship Focus Week</a:t>
                      </a: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892105629"/>
                  </a:ext>
                </a:extLst>
              </a:tr>
              <a:tr h="955300">
                <a:tc>
                  <a:txBody>
                    <a:bodyPr/>
                    <a:lstStyle/>
                    <a:p>
                      <a:pPr algn="ctr"/>
                      <a:r>
                        <a:rPr lang="en-GB" sz="1000" dirty="0">
                          <a:latin typeface="Gill Sans MT" panose="020B0502020104020203" pitchFamily="34" charset="0"/>
                        </a:rPr>
                        <a:t>5</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What are the roles and responsibilities of parents?</a:t>
                      </a:r>
                    </a:p>
                  </a:txBody>
                  <a:tcPr anchor="ctr"/>
                </a:tc>
                <a:tc>
                  <a:txBody>
                    <a:bodyPr/>
                    <a:lstStyle/>
                    <a:p>
                      <a:pPr algn="l"/>
                      <a:r>
                        <a:rPr lang="en-GB" sz="1000" dirty="0">
                          <a:latin typeface="Gill Sans MT" panose="020B0502020104020203" pitchFamily="34" charset="0"/>
                        </a:rPr>
                        <a:t>A lesson designed to identify the roles and responsibilities of parenting.</a:t>
                      </a:r>
                    </a:p>
                  </a:txBody>
                  <a:tcPr anchor="ctr"/>
                </a:tc>
                <a:tc>
                  <a:txBody>
                    <a:bodyPr/>
                    <a:lstStyle/>
                    <a:p>
                      <a:pPr algn="l"/>
                      <a:r>
                        <a:rPr lang="en-GB" sz="1000" dirty="0">
                          <a:latin typeface="Gill Sans MT" panose="020B0502020104020203" pitchFamily="34" charset="0"/>
                        </a:rPr>
                        <a:t>Year 8 students sometimes face conflict as they seek to express their independence from their parents. We want to help them consider what it is like to be a parent as well as how to relate well to their own significant adults.</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are the responsibilities associated with parenting?</a:t>
                      </a:r>
                    </a:p>
                    <a:p>
                      <a:pPr marL="171450" indent="-171450" algn="l">
                        <a:buFont typeface="Arial" panose="020B0604020202020204" pitchFamily="34" charset="0"/>
                        <a:buChar char="•"/>
                      </a:pPr>
                      <a:r>
                        <a:rPr lang="en-GB" sz="1000" dirty="0">
                          <a:latin typeface="Gill Sans MT" panose="020B0502020104020203" pitchFamily="34" charset="0"/>
                        </a:rPr>
                        <a:t>What might the challenges of being a new parent be?</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070933834"/>
                  </a:ext>
                </a:extLst>
              </a:tr>
              <a:tr h="325473">
                <a:tc>
                  <a:txBody>
                    <a:bodyPr/>
                    <a:lstStyle/>
                    <a:p>
                      <a:pPr algn="ctr"/>
                      <a:r>
                        <a:rPr lang="en-GB" sz="1000" dirty="0">
                          <a:latin typeface="Gill Sans MT" panose="020B0502020104020203" pitchFamily="34" charset="0"/>
                        </a:rPr>
                        <a:t>6</a:t>
                      </a:r>
                    </a:p>
                  </a:txBody>
                  <a:tcPr anchor="ctr"/>
                </a:tc>
                <a:tc>
                  <a:txBody>
                    <a:bodyPr/>
                    <a:lstStyle/>
                    <a:p>
                      <a:pPr algn="ctr"/>
                      <a:r>
                        <a:rPr lang="en-GB" sz="1000" dirty="0">
                          <a:latin typeface="Gill Sans MT" panose="020B0502020104020203" pitchFamily="34" charset="0"/>
                        </a:rPr>
                        <a:t>Pastoral</a:t>
                      </a:r>
                    </a:p>
                  </a:txBody>
                  <a:tcPr anchor="ctr"/>
                </a:tc>
                <a:tc gridSpan="4">
                  <a:txBody>
                    <a:bodyPr/>
                    <a:lstStyle/>
                    <a:p>
                      <a:pPr algn="ctr"/>
                      <a:r>
                        <a:rPr lang="en-GB" sz="1000" dirty="0">
                          <a:latin typeface="Gill Sans MT" panose="020B0502020104020203" pitchFamily="34" charset="0"/>
                        </a:rPr>
                        <a:t>End of Unit Quiz</a:t>
                      </a: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pPr marL="171450" indent="-171450">
                        <a:buFont typeface="Arial" panose="020B0604020202020204" pitchFamily="34" charset="0"/>
                        <a:buChar char="•"/>
                      </a:pPr>
                      <a:endParaRPr lang="en-GB" sz="1000" dirty="0">
                        <a:latin typeface="Gill Sans MT" panose="020B0502020104020203" pitchFamily="34" charset="0"/>
                      </a:endParaRPr>
                    </a:p>
                  </a:txBody>
                  <a:tcPr anchor="ctr"/>
                </a:tc>
                <a:tc>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2769555873"/>
                  </a:ext>
                </a:extLst>
              </a:tr>
            </a:tbl>
          </a:graphicData>
        </a:graphic>
      </p:graphicFrame>
      <p:sp>
        <p:nvSpPr>
          <p:cNvPr id="6" name="Rectangle 5">
            <a:extLst>
              <a:ext uri="{FF2B5EF4-FFF2-40B4-BE49-F238E27FC236}">
                <a16:creationId xmlns:a16="http://schemas.microsoft.com/office/drawing/2014/main" id="{25C29987-0CC7-4ABB-B562-4D6EAE49F535}"/>
              </a:ext>
            </a:extLst>
          </p:cNvPr>
          <p:cNvSpPr/>
          <p:nvPr/>
        </p:nvSpPr>
        <p:spPr>
          <a:xfrm>
            <a:off x="154641" y="895450"/>
            <a:ext cx="9581029" cy="73866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400" dirty="0">
                <a:latin typeface="Gill Sans MT" panose="020B0502020104020203" pitchFamily="34" charset="0"/>
              </a:rPr>
              <a:t>In society and our school community there are a range of different types of committed, stable relationships. In this unit we want to promote students knowledge of, and respect for a range of different family units. In turn we want to promote the understanding and skills students need to be positive members of their own family units.</a:t>
            </a:r>
          </a:p>
        </p:txBody>
      </p:sp>
    </p:spTree>
    <p:extLst>
      <p:ext uri="{BB962C8B-B14F-4D97-AF65-F5344CB8AC3E}">
        <p14:creationId xmlns:p14="http://schemas.microsoft.com/office/powerpoint/2010/main" val="2796716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3FD1E50-BB8D-450D-94E1-6206249C7FCC}"/>
              </a:ext>
            </a:extLst>
          </p:cNvPr>
          <p:cNvGraphicFramePr>
            <a:graphicFrameLocks noGrp="1"/>
          </p:cNvGraphicFramePr>
          <p:nvPr>
            <p:extLst>
              <p:ext uri="{D42A27DB-BD31-4B8C-83A1-F6EECF244321}">
                <p14:modId xmlns:p14="http://schemas.microsoft.com/office/powerpoint/2010/main" val="4189650610"/>
              </p:ext>
            </p:extLst>
          </p:nvPr>
        </p:nvGraphicFramePr>
        <p:xfrm>
          <a:off x="1651000" y="114858"/>
          <a:ext cx="6604000" cy="670560"/>
        </p:xfrm>
        <a:graphic>
          <a:graphicData uri="http://schemas.openxmlformats.org/drawingml/2006/table">
            <a:tbl>
              <a:tblPr firstRow="1" bandRow="1">
                <a:tableStyleId>{327F97BB-C833-4FB7-BDE5-3F7075034690}</a:tableStyleId>
              </a:tblPr>
              <a:tblGrid>
                <a:gridCol w="6604000">
                  <a:extLst>
                    <a:ext uri="{9D8B030D-6E8A-4147-A177-3AD203B41FA5}">
                      <a16:colId xmlns:a16="http://schemas.microsoft.com/office/drawing/2014/main" val="2446407279"/>
                    </a:ext>
                  </a:extLst>
                </a:gridCol>
              </a:tblGrid>
              <a:tr h="0">
                <a:tc>
                  <a:txBody>
                    <a:bodyPr/>
                    <a:lstStyle/>
                    <a:p>
                      <a:pPr algn="ctr"/>
                      <a:r>
                        <a:rPr lang="en-GB" dirty="0">
                          <a:solidFill>
                            <a:sysClr val="windowText" lastClr="000000"/>
                          </a:solidFill>
                          <a:latin typeface="Gill Sans MT" panose="020B0502020104020203" pitchFamily="34" charset="0"/>
                        </a:rPr>
                        <a:t>Year 8 Unit 2: Health and Wellbeing</a:t>
                      </a:r>
                    </a:p>
                  </a:txBody>
                  <a:tcPr/>
                </a:tc>
                <a:extLst>
                  <a:ext uri="{0D108BD9-81ED-4DB2-BD59-A6C34878D82A}">
                    <a16:rowId xmlns:a16="http://schemas.microsoft.com/office/drawing/2014/main" val="1534839487"/>
                  </a:ext>
                </a:extLst>
              </a:tr>
              <a:tr h="0">
                <a:tc>
                  <a:txBody>
                    <a:bodyPr/>
                    <a:lstStyle/>
                    <a:p>
                      <a:pPr algn="ctr"/>
                      <a:r>
                        <a:rPr lang="en-GB" sz="1400" dirty="0">
                          <a:solidFill>
                            <a:sysClr val="windowText" lastClr="000000"/>
                          </a:solidFill>
                          <a:latin typeface="Gill Sans MT" panose="020B0502020104020203" pitchFamily="34" charset="0"/>
                        </a:rPr>
                        <a:t>How can I live a healthy and balanced lifestyle?</a:t>
                      </a:r>
                    </a:p>
                  </a:txBody>
                  <a:tcPr/>
                </a:tc>
                <a:extLst>
                  <a:ext uri="{0D108BD9-81ED-4DB2-BD59-A6C34878D82A}">
                    <a16:rowId xmlns:a16="http://schemas.microsoft.com/office/drawing/2014/main" val="509136530"/>
                  </a:ext>
                </a:extLst>
              </a:tr>
            </a:tbl>
          </a:graphicData>
        </a:graphic>
      </p:graphicFrame>
      <p:graphicFrame>
        <p:nvGraphicFramePr>
          <p:cNvPr id="5" name="Table 4">
            <a:extLst>
              <a:ext uri="{FF2B5EF4-FFF2-40B4-BE49-F238E27FC236}">
                <a16:creationId xmlns:a16="http://schemas.microsoft.com/office/drawing/2014/main" id="{2BD6F14D-5735-4CCC-812D-1BE1E5C02B11}"/>
              </a:ext>
            </a:extLst>
          </p:cNvPr>
          <p:cNvGraphicFramePr>
            <a:graphicFrameLocks noGrp="1"/>
          </p:cNvGraphicFramePr>
          <p:nvPr>
            <p:extLst>
              <p:ext uri="{D42A27DB-BD31-4B8C-83A1-F6EECF244321}">
                <p14:modId xmlns:p14="http://schemas.microsoft.com/office/powerpoint/2010/main" val="1583321792"/>
              </p:ext>
            </p:extLst>
          </p:nvPr>
        </p:nvGraphicFramePr>
        <p:xfrm>
          <a:off x="138953" y="1959589"/>
          <a:ext cx="9596718" cy="4714593"/>
        </p:xfrm>
        <a:graphic>
          <a:graphicData uri="http://schemas.openxmlformats.org/drawingml/2006/table">
            <a:tbl>
              <a:tblPr firstRow="1" bandRow="1">
                <a:tableStyleId>{5940675A-B579-460E-94D1-54222C63F5DA}</a:tableStyleId>
              </a:tblPr>
              <a:tblGrid>
                <a:gridCol w="578654">
                  <a:extLst>
                    <a:ext uri="{9D8B030D-6E8A-4147-A177-3AD203B41FA5}">
                      <a16:colId xmlns:a16="http://schemas.microsoft.com/office/drawing/2014/main" val="1822299965"/>
                    </a:ext>
                  </a:extLst>
                </a:gridCol>
                <a:gridCol w="798282">
                  <a:extLst>
                    <a:ext uri="{9D8B030D-6E8A-4147-A177-3AD203B41FA5}">
                      <a16:colId xmlns:a16="http://schemas.microsoft.com/office/drawing/2014/main" val="3189252040"/>
                    </a:ext>
                  </a:extLst>
                </a:gridCol>
                <a:gridCol w="1930244">
                  <a:extLst>
                    <a:ext uri="{9D8B030D-6E8A-4147-A177-3AD203B41FA5}">
                      <a16:colId xmlns:a16="http://schemas.microsoft.com/office/drawing/2014/main" val="1227866142"/>
                    </a:ext>
                  </a:extLst>
                </a:gridCol>
                <a:gridCol w="1930244">
                  <a:extLst>
                    <a:ext uri="{9D8B030D-6E8A-4147-A177-3AD203B41FA5}">
                      <a16:colId xmlns:a16="http://schemas.microsoft.com/office/drawing/2014/main" val="4254456650"/>
                    </a:ext>
                  </a:extLst>
                </a:gridCol>
                <a:gridCol w="1930244">
                  <a:extLst>
                    <a:ext uri="{9D8B030D-6E8A-4147-A177-3AD203B41FA5}">
                      <a16:colId xmlns:a16="http://schemas.microsoft.com/office/drawing/2014/main" val="1644052347"/>
                    </a:ext>
                  </a:extLst>
                </a:gridCol>
                <a:gridCol w="1930244">
                  <a:extLst>
                    <a:ext uri="{9D8B030D-6E8A-4147-A177-3AD203B41FA5}">
                      <a16:colId xmlns:a16="http://schemas.microsoft.com/office/drawing/2014/main" val="997907369"/>
                    </a:ext>
                  </a:extLst>
                </a:gridCol>
                <a:gridCol w="498806">
                  <a:extLst>
                    <a:ext uri="{9D8B030D-6E8A-4147-A177-3AD203B41FA5}">
                      <a16:colId xmlns:a16="http://schemas.microsoft.com/office/drawing/2014/main" val="223221432"/>
                    </a:ext>
                  </a:extLst>
                </a:gridCol>
              </a:tblGrid>
              <a:tr h="231588">
                <a:tc>
                  <a:txBody>
                    <a:bodyPr/>
                    <a:lstStyle/>
                    <a:p>
                      <a:pPr algn="l"/>
                      <a:r>
                        <a:rPr lang="en-GB" sz="1000" dirty="0">
                          <a:latin typeface="Gill Sans MT" panose="020B0502020104020203" pitchFamily="34" charset="0"/>
                        </a:rPr>
                        <a:t>Session</a:t>
                      </a:r>
                    </a:p>
                  </a:txBody>
                  <a:tcPr anchor="ctr"/>
                </a:tc>
                <a:tc>
                  <a:txBody>
                    <a:bodyPr/>
                    <a:lstStyle/>
                    <a:p>
                      <a:pPr algn="l"/>
                      <a:r>
                        <a:rPr lang="en-GB" sz="1000" dirty="0">
                          <a:latin typeface="Gill Sans MT" panose="020B0502020104020203" pitchFamily="34" charset="0"/>
                        </a:rPr>
                        <a:t>Format</a:t>
                      </a:r>
                    </a:p>
                  </a:txBody>
                  <a:tcPr anchor="ctr"/>
                </a:tc>
                <a:tc>
                  <a:txBody>
                    <a:bodyPr/>
                    <a:lstStyle/>
                    <a:p>
                      <a:pPr algn="l"/>
                      <a:r>
                        <a:rPr lang="en-GB" sz="1000" dirty="0">
                          <a:latin typeface="Gill Sans MT" panose="020B0502020104020203" pitchFamily="34" charset="0"/>
                        </a:rPr>
                        <a:t>Heading</a:t>
                      </a:r>
                    </a:p>
                  </a:txBody>
                  <a:tcPr/>
                </a:tc>
                <a:tc>
                  <a:txBody>
                    <a:bodyPr/>
                    <a:lstStyle/>
                    <a:p>
                      <a:pPr algn="l"/>
                      <a:r>
                        <a:rPr lang="en-GB" sz="1000" dirty="0">
                          <a:latin typeface="Gill Sans MT" panose="020B0502020104020203" pitchFamily="34" charset="0"/>
                        </a:rPr>
                        <a:t>What are we learning?</a:t>
                      </a:r>
                    </a:p>
                  </a:txBody>
                  <a:tcPr/>
                </a:tc>
                <a:tc>
                  <a:txBody>
                    <a:bodyPr/>
                    <a:lstStyle/>
                    <a:p>
                      <a:pPr algn="l"/>
                      <a:r>
                        <a:rPr lang="en-GB" sz="1000" dirty="0">
                          <a:latin typeface="Gill Sans MT" panose="020B0502020104020203" pitchFamily="34" charset="0"/>
                        </a:rPr>
                        <a:t>Why now?</a:t>
                      </a:r>
                    </a:p>
                  </a:txBody>
                  <a:tcPr/>
                </a:tc>
                <a:tc>
                  <a:txBody>
                    <a:bodyPr/>
                    <a:lstStyle/>
                    <a:p>
                      <a:pPr algn="l"/>
                      <a:r>
                        <a:rPr lang="en-GB" sz="1000" dirty="0">
                          <a:latin typeface="Gill Sans MT" panose="020B0502020104020203" pitchFamily="34" charset="0"/>
                        </a:rPr>
                        <a:t>Key Questions</a:t>
                      </a:r>
                    </a:p>
                  </a:txBody>
                  <a:tcPr/>
                </a:tc>
                <a:tc>
                  <a:txBody>
                    <a:bodyPr/>
                    <a:lstStyle/>
                    <a:p>
                      <a:pPr algn="l"/>
                      <a:r>
                        <a:rPr lang="en-GB" sz="600" dirty="0">
                          <a:latin typeface="Gill Sans MT" panose="020B0502020104020203" pitchFamily="34" charset="0"/>
                        </a:rPr>
                        <a:t>Statutory Content</a:t>
                      </a:r>
                    </a:p>
                  </a:txBody>
                  <a:tcPr/>
                </a:tc>
                <a:extLst>
                  <a:ext uri="{0D108BD9-81ED-4DB2-BD59-A6C34878D82A}">
                    <a16:rowId xmlns:a16="http://schemas.microsoft.com/office/drawing/2014/main" val="2652338647"/>
                  </a:ext>
                </a:extLst>
              </a:tr>
              <a:tr h="665815">
                <a:tc>
                  <a:txBody>
                    <a:bodyPr/>
                    <a:lstStyle/>
                    <a:p>
                      <a:pPr algn="ctr"/>
                      <a:r>
                        <a:rPr lang="en-GB" sz="1000" dirty="0">
                          <a:latin typeface="Gill Sans MT" panose="020B0502020104020203" pitchFamily="34" charset="0"/>
                        </a:rPr>
                        <a:t>1</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What are the key components of a healthy and balanced lifestyle?</a:t>
                      </a:r>
                    </a:p>
                  </a:txBody>
                  <a:tcPr anchor="ctr"/>
                </a:tc>
                <a:tc>
                  <a:txBody>
                    <a:bodyPr/>
                    <a:lstStyle/>
                    <a:p>
                      <a:pPr algn="l"/>
                      <a:r>
                        <a:rPr lang="en-GB" sz="1000" dirty="0">
                          <a:latin typeface="Gill Sans MT" panose="020B0502020104020203" pitchFamily="34" charset="0"/>
                        </a:rPr>
                        <a:t>A lesson designed to consider the key elements of a healthy lifestyle.</a:t>
                      </a:r>
                    </a:p>
                  </a:txBody>
                  <a:tcPr anchor="ctr"/>
                </a:tc>
                <a:tc>
                  <a:txBody>
                    <a:bodyPr/>
                    <a:lstStyle/>
                    <a:p>
                      <a:pPr algn="l"/>
                      <a:r>
                        <a:rPr lang="en-GB" sz="1000" dirty="0">
                          <a:latin typeface="Gill Sans MT" panose="020B0502020104020203" pitchFamily="34" charset="0"/>
                        </a:rPr>
                        <a:t>We want to build on concepts covered in Year 7 with building students awareness and ability for improved decision making in relation to health.</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are the most important factors in determining a healthy lifestyle?</a:t>
                      </a:r>
                    </a:p>
                    <a:p>
                      <a:pPr marL="171450" indent="-171450" algn="l">
                        <a:buFont typeface="Arial" panose="020B0604020202020204" pitchFamily="34" charset="0"/>
                        <a:buChar char="•"/>
                      </a:pPr>
                      <a:r>
                        <a:rPr lang="en-GB" sz="1000" dirty="0">
                          <a:latin typeface="Gill Sans MT" panose="020B0502020104020203" pitchFamily="34" charset="0"/>
                        </a:rPr>
                        <a:t>How do personal choices influence my lifestyle?</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518467286"/>
                  </a:ext>
                </a:extLst>
              </a:tr>
              <a:tr h="231588">
                <a:tc>
                  <a:txBody>
                    <a:bodyPr/>
                    <a:lstStyle/>
                    <a:p>
                      <a:pPr algn="ctr"/>
                      <a:r>
                        <a:rPr lang="en-GB" sz="1000" dirty="0">
                          <a:latin typeface="Gill Sans MT" panose="020B0502020104020203" pitchFamily="34" charset="0"/>
                        </a:rPr>
                        <a:t>2</a:t>
                      </a:r>
                    </a:p>
                  </a:txBody>
                  <a:tcPr anchor="ctr"/>
                </a:tc>
                <a:tc>
                  <a:txBody>
                    <a:bodyPr/>
                    <a:lstStyle/>
                    <a:p>
                      <a:pPr algn="ctr"/>
                      <a:r>
                        <a:rPr lang="en-GB" sz="1000" dirty="0">
                          <a:latin typeface="Gill Sans MT" panose="020B0502020104020203" pitchFamily="34" charset="0"/>
                        </a:rPr>
                        <a:t>Pastoral</a:t>
                      </a:r>
                    </a:p>
                  </a:txBody>
                  <a:tcPr anchor="ctr"/>
                </a:tc>
                <a:tc>
                  <a:txBody>
                    <a:bodyPr/>
                    <a:lstStyle/>
                    <a:p>
                      <a:pPr algn="ctr"/>
                      <a:r>
                        <a:rPr lang="en-GB" sz="1000" dirty="0">
                          <a:latin typeface="Gill Sans MT" panose="020B0502020104020203" pitchFamily="34" charset="0"/>
                        </a:rPr>
                        <a:t>How can exercise benefit my physical and mental health?</a:t>
                      </a:r>
                    </a:p>
                  </a:txBody>
                  <a:tcPr anchor="ctr"/>
                </a:tc>
                <a:tc>
                  <a:txBody>
                    <a:bodyPr/>
                    <a:lstStyle/>
                    <a:p>
                      <a:pPr algn="l"/>
                      <a:r>
                        <a:rPr lang="en-GB" sz="1000" dirty="0">
                          <a:latin typeface="Gill Sans MT" panose="020B0502020104020203" pitchFamily="34" charset="0"/>
                        </a:rPr>
                        <a:t>A lesson designed to share the physical and mental health benefits of regular exercise.</a:t>
                      </a:r>
                    </a:p>
                  </a:txBody>
                  <a:tcPr anchor="ctr"/>
                </a:tc>
                <a:tc>
                  <a:txBody>
                    <a:bodyPr/>
                    <a:lstStyle/>
                    <a:p>
                      <a:pPr marL="0" indent="0" algn="l">
                        <a:buFont typeface="Arial" panose="020B0604020202020204" pitchFamily="34" charset="0"/>
                        <a:buNone/>
                      </a:pPr>
                      <a:r>
                        <a:rPr lang="en-GB" sz="1000" dirty="0">
                          <a:latin typeface="Gill Sans MT" panose="020B0502020104020203" pitchFamily="34" charset="0"/>
                        </a:rPr>
                        <a:t>We know that students may begin to opt out of sport at this age and want to share the range of ways that exercise can benefit their health.</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How does exercise benefit my physical and mental health?</a:t>
                      </a:r>
                    </a:p>
                    <a:p>
                      <a:pPr marL="171450" indent="-171450" algn="l">
                        <a:buFont typeface="Arial" panose="020B0604020202020204" pitchFamily="34" charset="0"/>
                        <a:buChar char="•"/>
                      </a:pPr>
                      <a:r>
                        <a:rPr lang="en-GB" sz="1000" dirty="0">
                          <a:latin typeface="Gill Sans MT" panose="020B0502020104020203" pitchFamily="34" charset="0"/>
                        </a:rPr>
                        <a:t>What type of exercise do I enjoy?</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179398759"/>
                  </a:ext>
                </a:extLst>
              </a:tr>
              <a:tr h="810558">
                <a:tc>
                  <a:txBody>
                    <a:bodyPr/>
                    <a:lstStyle/>
                    <a:p>
                      <a:pPr algn="ctr"/>
                      <a:r>
                        <a:rPr lang="en-GB" sz="1000" dirty="0">
                          <a:latin typeface="Gill Sans MT" panose="020B0502020104020203" pitchFamily="34" charset="0"/>
                        </a:rPr>
                        <a:t>3</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Gill Sans MT" panose="020B0502020104020203" pitchFamily="34" charset="0"/>
                        </a:rPr>
                        <a:t>Why is a healthy diet an important part of a healthy and balanced lifestyle?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latin typeface="Gill Sans MT" panose="020B0502020104020203" pitchFamily="34" charset="0"/>
                        </a:rPr>
                        <a:t>A lesson designed to inform and challenge the students as to the features of a healthy diet.</a:t>
                      </a:r>
                    </a:p>
                  </a:txBody>
                  <a:tcPr anchor="ctr"/>
                </a:tc>
                <a:tc>
                  <a:txBody>
                    <a:bodyPr/>
                    <a:lstStyle/>
                    <a:p>
                      <a:pPr algn="l"/>
                      <a:r>
                        <a:rPr lang="en-GB" sz="1000" dirty="0">
                          <a:latin typeface="Gill Sans MT" panose="020B0502020104020203" pitchFamily="34" charset="0"/>
                        </a:rPr>
                        <a:t>We are aware from parent feedback and the culture more broadly that students receive a range of messages regarding food and diet. We want our students to have a positive and healthy relationship with food.</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are the key components of a healthy diet?</a:t>
                      </a:r>
                    </a:p>
                    <a:p>
                      <a:pPr marL="171450" indent="-171450" algn="l">
                        <a:buFont typeface="Arial" panose="020B0604020202020204" pitchFamily="34" charset="0"/>
                        <a:buChar char="•"/>
                      </a:pPr>
                      <a:r>
                        <a:rPr lang="en-GB" sz="1000" dirty="0">
                          <a:latin typeface="Gill Sans MT" panose="020B0502020104020203" pitchFamily="34" charset="0"/>
                        </a:rPr>
                        <a:t>Why is having a healthy diet significant?</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820297890"/>
                  </a:ext>
                </a:extLst>
              </a:tr>
              <a:tr h="231588">
                <a:tc>
                  <a:txBody>
                    <a:bodyPr/>
                    <a:lstStyle/>
                    <a:p>
                      <a:pPr algn="ctr"/>
                      <a:r>
                        <a:rPr lang="en-GB" sz="1000" dirty="0">
                          <a:latin typeface="Gill Sans MT" panose="020B0502020104020203" pitchFamily="34" charset="0"/>
                        </a:rPr>
                        <a:t>4</a:t>
                      </a:r>
                    </a:p>
                  </a:txBody>
                  <a:tcPr anchor="ctr"/>
                </a:tc>
                <a:tc>
                  <a:txBody>
                    <a:bodyPr/>
                    <a:lstStyle/>
                    <a:p>
                      <a:pPr algn="ctr"/>
                      <a:r>
                        <a:rPr lang="en-GB" sz="1000" dirty="0">
                          <a:latin typeface="Gill Sans MT" panose="020B0502020104020203" pitchFamily="34" charset="0"/>
                        </a:rPr>
                        <a:t>Pastoral</a:t>
                      </a:r>
                    </a:p>
                  </a:txBody>
                  <a:tcPr anchor="ctr"/>
                </a:tc>
                <a:tc gridSpan="4">
                  <a:txBody>
                    <a:bodyPr/>
                    <a:lstStyle/>
                    <a:p>
                      <a:pPr algn="ctr"/>
                      <a:r>
                        <a:rPr lang="en-GB" sz="1000" dirty="0">
                          <a:latin typeface="Gill Sans MT" panose="020B0502020104020203" pitchFamily="34" charset="0"/>
                        </a:rPr>
                        <a:t>Session 2 continued.</a:t>
                      </a: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892105629"/>
                  </a:ext>
                </a:extLst>
              </a:tr>
              <a:tr h="955300">
                <a:tc>
                  <a:txBody>
                    <a:bodyPr/>
                    <a:lstStyle/>
                    <a:p>
                      <a:pPr algn="ctr"/>
                      <a:r>
                        <a:rPr lang="en-GB" sz="1000" dirty="0">
                          <a:latin typeface="Gill Sans MT" panose="020B0502020104020203" pitchFamily="34" charset="0"/>
                        </a:rPr>
                        <a:t>5</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Why is sleep an important part of a healthy and balanced lifestyle?</a:t>
                      </a:r>
                    </a:p>
                  </a:txBody>
                  <a:tcPr anchor="ctr"/>
                </a:tc>
                <a:tc>
                  <a:txBody>
                    <a:bodyPr/>
                    <a:lstStyle/>
                    <a:p>
                      <a:pPr algn="l"/>
                      <a:r>
                        <a:rPr lang="en-GB" sz="1000" dirty="0">
                          <a:latin typeface="Gill Sans MT" panose="020B0502020104020203" pitchFamily="34" charset="0"/>
                        </a:rPr>
                        <a:t>A lesson designed to examine the physical and emotional impacts of sleep deprivation.</a:t>
                      </a:r>
                    </a:p>
                  </a:txBody>
                  <a:tcPr anchor="ctr"/>
                </a:tc>
                <a:tc>
                  <a:txBody>
                    <a:bodyPr/>
                    <a:lstStyle/>
                    <a:p>
                      <a:pPr algn="l"/>
                      <a:r>
                        <a:rPr lang="en-GB" sz="1000" dirty="0">
                          <a:latin typeface="Gill Sans MT" panose="020B0502020104020203" pitchFamily="34" charset="0"/>
                        </a:rPr>
                        <a:t>We know from parent feedback that students in this age range can find managing distractions (such as gaming or phone use) a challenge which can result in poor sleep patterns.</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are the key impacts of sleep deprivation?</a:t>
                      </a:r>
                    </a:p>
                    <a:p>
                      <a:pPr marL="171450" indent="-171450" algn="l">
                        <a:buFont typeface="Arial" panose="020B0604020202020204" pitchFamily="34" charset="0"/>
                        <a:buChar char="•"/>
                      </a:pPr>
                      <a:r>
                        <a:rPr lang="en-GB" sz="1000" dirty="0">
                          <a:latin typeface="Gill Sans MT" panose="020B0502020104020203" pitchFamily="34" charset="0"/>
                        </a:rPr>
                        <a:t>Why is good ‘sleep hygiene’ important?</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070933834"/>
                  </a:ext>
                </a:extLst>
              </a:tr>
              <a:tr h="325473">
                <a:tc>
                  <a:txBody>
                    <a:bodyPr/>
                    <a:lstStyle/>
                    <a:p>
                      <a:pPr algn="ctr"/>
                      <a:r>
                        <a:rPr lang="en-GB" sz="1000" dirty="0">
                          <a:latin typeface="Gill Sans MT" panose="020B0502020104020203" pitchFamily="34" charset="0"/>
                        </a:rPr>
                        <a:t>6</a:t>
                      </a:r>
                    </a:p>
                  </a:txBody>
                  <a:tcPr anchor="ctr"/>
                </a:tc>
                <a:tc>
                  <a:txBody>
                    <a:bodyPr/>
                    <a:lstStyle/>
                    <a:p>
                      <a:pPr algn="ctr"/>
                      <a:r>
                        <a:rPr lang="en-GB" sz="1000" dirty="0">
                          <a:latin typeface="Gill Sans MT" panose="020B0502020104020203" pitchFamily="34" charset="0"/>
                        </a:rPr>
                        <a:t>Pastoral</a:t>
                      </a:r>
                    </a:p>
                  </a:txBody>
                  <a:tcPr anchor="ctr"/>
                </a:tc>
                <a:tc gridSpan="4">
                  <a:txBody>
                    <a:bodyPr/>
                    <a:lstStyle/>
                    <a:p>
                      <a:pPr algn="ctr"/>
                      <a:r>
                        <a:rPr lang="en-GB" sz="1000" dirty="0">
                          <a:latin typeface="Gill Sans MT" panose="020B0502020104020203" pitchFamily="34" charset="0"/>
                        </a:rPr>
                        <a:t>End of Unit Quiz</a:t>
                      </a: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pPr marL="171450" indent="-171450">
                        <a:buFont typeface="Arial" panose="020B0604020202020204" pitchFamily="34" charset="0"/>
                        <a:buChar char="•"/>
                      </a:pPr>
                      <a:endParaRPr lang="en-GB" sz="1000" dirty="0">
                        <a:latin typeface="Gill Sans MT" panose="020B0502020104020203" pitchFamily="34" charset="0"/>
                      </a:endParaRPr>
                    </a:p>
                  </a:txBody>
                  <a:tcPr anchor="ctr"/>
                </a:tc>
                <a:tc>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2769555873"/>
                  </a:ext>
                </a:extLst>
              </a:tr>
            </a:tbl>
          </a:graphicData>
        </a:graphic>
      </p:graphicFrame>
      <p:sp>
        <p:nvSpPr>
          <p:cNvPr id="6" name="Rectangle 5">
            <a:extLst>
              <a:ext uri="{FF2B5EF4-FFF2-40B4-BE49-F238E27FC236}">
                <a16:creationId xmlns:a16="http://schemas.microsoft.com/office/drawing/2014/main" id="{9EA95989-9300-4D48-B435-06F5D1260D45}"/>
              </a:ext>
            </a:extLst>
          </p:cNvPr>
          <p:cNvSpPr/>
          <p:nvPr/>
        </p:nvSpPr>
        <p:spPr>
          <a:xfrm>
            <a:off x="138953" y="895450"/>
            <a:ext cx="9596718" cy="95410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400" dirty="0">
                <a:latin typeface="Gill Sans MT" panose="020B0502020104020203" pitchFamily="34" charset="0"/>
              </a:rPr>
              <a:t>Year 8 students have increasing independence in regards to their lifestyle. We know that this is an age where some, particularly girls, fall away from participation in regular exercise and sport. We want to equip students with a knowledge and understanding of the components of a healthy lifestyle, as well as encouraging them with the desire and skills to make good decisions when faced with choices in this area.</a:t>
            </a:r>
          </a:p>
        </p:txBody>
      </p:sp>
    </p:spTree>
    <p:extLst>
      <p:ext uri="{BB962C8B-B14F-4D97-AF65-F5344CB8AC3E}">
        <p14:creationId xmlns:p14="http://schemas.microsoft.com/office/powerpoint/2010/main" val="33514686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3FD1E50-BB8D-450D-94E1-6206249C7FCC}"/>
              </a:ext>
            </a:extLst>
          </p:cNvPr>
          <p:cNvGraphicFramePr>
            <a:graphicFrameLocks noGrp="1"/>
          </p:cNvGraphicFramePr>
          <p:nvPr>
            <p:extLst>
              <p:ext uri="{D42A27DB-BD31-4B8C-83A1-F6EECF244321}">
                <p14:modId xmlns:p14="http://schemas.microsoft.com/office/powerpoint/2010/main" val="2950243609"/>
              </p:ext>
            </p:extLst>
          </p:nvPr>
        </p:nvGraphicFramePr>
        <p:xfrm>
          <a:off x="1651000" y="114858"/>
          <a:ext cx="6604000" cy="670560"/>
        </p:xfrm>
        <a:graphic>
          <a:graphicData uri="http://schemas.openxmlformats.org/drawingml/2006/table">
            <a:tbl>
              <a:tblPr firstRow="1" bandRow="1">
                <a:tableStyleId>{08FB837D-C827-4EFA-A057-4D05807E0F7C}</a:tableStyleId>
              </a:tblPr>
              <a:tblGrid>
                <a:gridCol w="6604000">
                  <a:extLst>
                    <a:ext uri="{9D8B030D-6E8A-4147-A177-3AD203B41FA5}">
                      <a16:colId xmlns:a16="http://schemas.microsoft.com/office/drawing/2014/main" val="2446407279"/>
                    </a:ext>
                  </a:extLst>
                </a:gridCol>
              </a:tblGrid>
              <a:tr h="0">
                <a:tc>
                  <a:txBody>
                    <a:bodyPr/>
                    <a:lstStyle/>
                    <a:p>
                      <a:pPr algn="ctr"/>
                      <a:r>
                        <a:rPr lang="en-GB" dirty="0">
                          <a:solidFill>
                            <a:sysClr val="windowText" lastClr="000000"/>
                          </a:solidFill>
                          <a:latin typeface="Gill Sans MT" panose="020B0502020104020203" pitchFamily="34" charset="0"/>
                        </a:rPr>
                        <a:t>Year 8 Unit 3: Life in the Wider World</a:t>
                      </a:r>
                    </a:p>
                  </a:txBody>
                  <a:tcPr/>
                </a:tc>
                <a:extLst>
                  <a:ext uri="{0D108BD9-81ED-4DB2-BD59-A6C34878D82A}">
                    <a16:rowId xmlns:a16="http://schemas.microsoft.com/office/drawing/2014/main" val="1534839487"/>
                  </a:ext>
                </a:extLst>
              </a:tr>
              <a:tr h="0">
                <a:tc>
                  <a:txBody>
                    <a:bodyPr/>
                    <a:lstStyle/>
                    <a:p>
                      <a:pPr algn="ctr"/>
                      <a:r>
                        <a:rPr lang="en-GB" sz="1400" dirty="0">
                          <a:solidFill>
                            <a:sysClr val="windowText" lastClr="000000"/>
                          </a:solidFill>
                          <a:latin typeface="Gill Sans MT" panose="020B0502020104020203" pitchFamily="34" charset="0"/>
                        </a:rPr>
                        <a:t>How can my online life influence my view of the world?</a:t>
                      </a:r>
                    </a:p>
                  </a:txBody>
                  <a:tcPr/>
                </a:tc>
                <a:extLst>
                  <a:ext uri="{0D108BD9-81ED-4DB2-BD59-A6C34878D82A}">
                    <a16:rowId xmlns:a16="http://schemas.microsoft.com/office/drawing/2014/main" val="509136530"/>
                  </a:ext>
                </a:extLst>
              </a:tr>
            </a:tbl>
          </a:graphicData>
        </a:graphic>
      </p:graphicFrame>
      <p:graphicFrame>
        <p:nvGraphicFramePr>
          <p:cNvPr id="5" name="Table 4">
            <a:extLst>
              <a:ext uri="{FF2B5EF4-FFF2-40B4-BE49-F238E27FC236}">
                <a16:creationId xmlns:a16="http://schemas.microsoft.com/office/drawing/2014/main" id="{2BD6F14D-5735-4CCC-812D-1BE1E5C02B11}"/>
              </a:ext>
            </a:extLst>
          </p:cNvPr>
          <p:cNvGraphicFramePr>
            <a:graphicFrameLocks noGrp="1"/>
          </p:cNvGraphicFramePr>
          <p:nvPr>
            <p:extLst>
              <p:ext uri="{D42A27DB-BD31-4B8C-83A1-F6EECF244321}">
                <p14:modId xmlns:p14="http://schemas.microsoft.com/office/powerpoint/2010/main" val="2551018706"/>
              </p:ext>
            </p:extLst>
          </p:nvPr>
        </p:nvGraphicFramePr>
        <p:xfrm>
          <a:off x="154641" y="1744146"/>
          <a:ext cx="9596718" cy="4257393"/>
        </p:xfrm>
        <a:graphic>
          <a:graphicData uri="http://schemas.openxmlformats.org/drawingml/2006/table">
            <a:tbl>
              <a:tblPr firstRow="1" bandRow="1">
                <a:tableStyleId>{5940675A-B579-460E-94D1-54222C63F5DA}</a:tableStyleId>
              </a:tblPr>
              <a:tblGrid>
                <a:gridCol w="578654">
                  <a:extLst>
                    <a:ext uri="{9D8B030D-6E8A-4147-A177-3AD203B41FA5}">
                      <a16:colId xmlns:a16="http://schemas.microsoft.com/office/drawing/2014/main" val="1822299965"/>
                    </a:ext>
                  </a:extLst>
                </a:gridCol>
                <a:gridCol w="798282">
                  <a:extLst>
                    <a:ext uri="{9D8B030D-6E8A-4147-A177-3AD203B41FA5}">
                      <a16:colId xmlns:a16="http://schemas.microsoft.com/office/drawing/2014/main" val="3189252040"/>
                    </a:ext>
                  </a:extLst>
                </a:gridCol>
                <a:gridCol w="1930244">
                  <a:extLst>
                    <a:ext uri="{9D8B030D-6E8A-4147-A177-3AD203B41FA5}">
                      <a16:colId xmlns:a16="http://schemas.microsoft.com/office/drawing/2014/main" val="1227866142"/>
                    </a:ext>
                  </a:extLst>
                </a:gridCol>
                <a:gridCol w="1930244">
                  <a:extLst>
                    <a:ext uri="{9D8B030D-6E8A-4147-A177-3AD203B41FA5}">
                      <a16:colId xmlns:a16="http://schemas.microsoft.com/office/drawing/2014/main" val="4254456650"/>
                    </a:ext>
                  </a:extLst>
                </a:gridCol>
                <a:gridCol w="1930244">
                  <a:extLst>
                    <a:ext uri="{9D8B030D-6E8A-4147-A177-3AD203B41FA5}">
                      <a16:colId xmlns:a16="http://schemas.microsoft.com/office/drawing/2014/main" val="1644052347"/>
                    </a:ext>
                  </a:extLst>
                </a:gridCol>
                <a:gridCol w="1930244">
                  <a:extLst>
                    <a:ext uri="{9D8B030D-6E8A-4147-A177-3AD203B41FA5}">
                      <a16:colId xmlns:a16="http://schemas.microsoft.com/office/drawing/2014/main" val="997907369"/>
                    </a:ext>
                  </a:extLst>
                </a:gridCol>
                <a:gridCol w="498806">
                  <a:extLst>
                    <a:ext uri="{9D8B030D-6E8A-4147-A177-3AD203B41FA5}">
                      <a16:colId xmlns:a16="http://schemas.microsoft.com/office/drawing/2014/main" val="223221432"/>
                    </a:ext>
                  </a:extLst>
                </a:gridCol>
              </a:tblGrid>
              <a:tr h="231588">
                <a:tc>
                  <a:txBody>
                    <a:bodyPr/>
                    <a:lstStyle/>
                    <a:p>
                      <a:pPr algn="l"/>
                      <a:r>
                        <a:rPr lang="en-GB" sz="1000" dirty="0">
                          <a:latin typeface="Gill Sans MT" panose="020B0502020104020203" pitchFamily="34" charset="0"/>
                        </a:rPr>
                        <a:t>Session</a:t>
                      </a:r>
                    </a:p>
                  </a:txBody>
                  <a:tcPr anchor="ctr"/>
                </a:tc>
                <a:tc>
                  <a:txBody>
                    <a:bodyPr/>
                    <a:lstStyle/>
                    <a:p>
                      <a:pPr algn="l"/>
                      <a:r>
                        <a:rPr lang="en-GB" sz="1000" dirty="0">
                          <a:latin typeface="Gill Sans MT" panose="020B0502020104020203" pitchFamily="34" charset="0"/>
                        </a:rPr>
                        <a:t>Format</a:t>
                      </a:r>
                    </a:p>
                  </a:txBody>
                  <a:tcPr anchor="ctr"/>
                </a:tc>
                <a:tc>
                  <a:txBody>
                    <a:bodyPr/>
                    <a:lstStyle/>
                    <a:p>
                      <a:pPr algn="l"/>
                      <a:r>
                        <a:rPr lang="en-GB" sz="1000" dirty="0">
                          <a:latin typeface="Gill Sans MT" panose="020B0502020104020203" pitchFamily="34" charset="0"/>
                        </a:rPr>
                        <a:t>Heading</a:t>
                      </a:r>
                    </a:p>
                  </a:txBody>
                  <a:tcPr/>
                </a:tc>
                <a:tc>
                  <a:txBody>
                    <a:bodyPr/>
                    <a:lstStyle/>
                    <a:p>
                      <a:pPr algn="l"/>
                      <a:r>
                        <a:rPr lang="en-GB" sz="1000" dirty="0">
                          <a:latin typeface="Gill Sans MT" panose="020B0502020104020203" pitchFamily="34" charset="0"/>
                        </a:rPr>
                        <a:t>What are we learning?</a:t>
                      </a:r>
                    </a:p>
                  </a:txBody>
                  <a:tcPr/>
                </a:tc>
                <a:tc>
                  <a:txBody>
                    <a:bodyPr/>
                    <a:lstStyle/>
                    <a:p>
                      <a:pPr algn="l"/>
                      <a:r>
                        <a:rPr lang="en-GB" sz="1000" dirty="0">
                          <a:latin typeface="Gill Sans MT" panose="020B0502020104020203" pitchFamily="34" charset="0"/>
                        </a:rPr>
                        <a:t>Why now?</a:t>
                      </a:r>
                    </a:p>
                  </a:txBody>
                  <a:tcPr/>
                </a:tc>
                <a:tc>
                  <a:txBody>
                    <a:bodyPr/>
                    <a:lstStyle/>
                    <a:p>
                      <a:pPr algn="l"/>
                      <a:r>
                        <a:rPr lang="en-GB" sz="1000" dirty="0">
                          <a:latin typeface="Gill Sans MT" panose="020B0502020104020203" pitchFamily="34" charset="0"/>
                        </a:rPr>
                        <a:t>Key Questions</a:t>
                      </a:r>
                    </a:p>
                  </a:txBody>
                  <a:tcPr/>
                </a:tc>
                <a:tc>
                  <a:txBody>
                    <a:bodyPr/>
                    <a:lstStyle/>
                    <a:p>
                      <a:pPr algn="l"/>
                      <a:r>
                        <a:rPr lang="en-GB" sz="600" dirty="0">
                          <a:latin typeface="Gill Sans MT" panose="020B0502020104020203" pitchFamily="34" charset="0"/>
                        </a:rPr>
                        <a:t>Statutory Content</a:t>
                      </a:r>
                    </a:p>
                  </a:txBody>
                  <a:tcPr/>
                </a:tc>
                <a:extLst>
                  <a:ext uri="{0D108BD9-81ED-4DB2-BD59-A6C34878D82A}">
                    <a16:rowId xmlns:a16="http://schemas.microsoft.com/office/drawing/2014/main" val="2652338647"/>
                  </a:ext>
                </a:extLst>
              </a:tr>
              <a:tr h="665815">
                <a:tc>
                  <a:txBody>
                    <a:bodyPr/>
                    <a:lstStyle/>
                    <a:p>
                      <a:pPr algn="ctr"/>
                      <a:r>
                        <a:rPr lang="en-GB" sz="1000" dirty="0">
                          <a:latin typeface="Gill Sans MT" panose="020B0502020104020203" pitchFamily="34" charset="0"/>
                        </a:rPr>
                        <a:t>1</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Does social media represent who I really am?</a:t>
                      </a:r>
                    </a:p>
                  </a:txBody>
                  <a:tcPr anchor="ctr"/>
                </a:tc>
                <a:tc>
                  <a:txBody>
                    <a:bodyPr/>
                    <a:lstStyle/>
                    <a:p>
                      <a:pPr algn="l"/>
                      <a:r>
                        <a:rPr lang="en-GB" sz="1000" dirty="0">
                          <a:latin typeface="Gill Sans MT" panose="020B0502020104020203" pitchFamily="34" charset="0"/>
                        </a:rPr>
                        <a:t>A lesson designed to explore the consequences of posting online.</a:t>
                      </a:r>
                    </a:p>
                  </a:txBody>
                  <a:tcPr anchor="ctr"/>
                </a:tc>
                <a:tc>
                  <a:txBody>
                    <a:bodyPr/>
                    <a:lstStyle/>
                    <a:p>
                      <a:pPr algn="l"/>
                      <a:r>
                        <a:rPr lang="en-GB" sz="1000" dirty="0">
                          <a:latin typeface="Gill Sans MT" panose="020B0502020104020203" pitchFamily="34" charset="0"/>
                        </a:rPr>
                        <a:t>Feedback from parent illustrates that Year 8 students are often careless and cruel with the nature of some online posts. We aim to address this by examining what can be tracked and shared with others.</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How safe and secure is the information I post online?</a:t>
                      </a:r>
                    </a:p>
                    <a:p>
                      <a:pPr marL="171450" indent="-171450" algn="l">
                        <a:buFont typeface="Arial" panose="020B0604020202020204" pitchFamily="34" charset="0"/>
                        <a:buChar char="•"/>
                      </a:pPr>
                      <a:r>
                        <a:rPr lang="en-GB" sz="1000" dirty="0">
                          <a:latin typeface="Gill Sans MT" panose="020B0502020104020203" pitchFamily="34" charset="0"/>
                        </a:rPr>
                        <a:t>What information can be tracked and shared with others?</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518467286"/>
                  </a:ext>
                </a:extLst>
              </a:tr>
              <a:tr h="231588">
                <a:tc>
                  <a:txBody>
                    <a:bodyPr/>
                    <a:lstStyle/>
                    <a:p>
                      <a:pPr algn="ctr"/>
                      <a:r>
                        <a:rPr lang="en-GB" sz="1000" dirty="0">
                          <a:latin typeface="Gill Sans MT" panose="020B0502020104020203" pitchFamily="34" charset="0"/>
                        </a:rPr>
                        <a:t>2</a:t>
                      </a:r>
                    </a:p>
                  </a:txBody>
                  <a:tcPr anchor="ctr"/>
                </a:tc>
                <a:tc>
                  <a:txBody>
                    <a:bodyPr/>
                    <a:lstStyle/>
                    <a:p>
                      <a:pPr algn="ctr"/>
                      <a:r>
                        <a:rPr lang="en-GB" sz="1000" dirty="0">
                          <a:latin typeface="Gill Sans MT" panose="020B0502020104020203" pitchFamily="34" charset="0"/>
                        </a:rPr>
                        <a:t>Pastoral</a:t>
                      </a:r>
                    </a:p>
                  </a:txBody>
                  <a:tcPr anchor="ctr"/>
                </a:tc>
                <a:tc gridSpan="4">
                  <a:txBody>
                    <a:bodyPr/>
                    <a:lstStyle/>
                    <a:p>
                      <a:pPr algn="ctr"/>
                      <a:r>
                        <a:rPr lang="en-GB" sz="1000" dirty="0">
                          <a:latin typeface="Gill Sans MT" panose="020B0502020104020203" pitchFamily="34" charset="0"/>
                        </a:rPr>
                        <a:t>Follow Up </a:t>
                      </a:r>
                    </a:p>
                  </a:txBody>
                  <a:tcPr anchor="ctr"/>
                </a:tc>
                <a:tc hMerge="1">
                  <a:txBody>
                    <a:bodyPr/>
                    <a:lstStyle/>
                    <a:p>
                      <a:pPr algn="l"/>
                      <a:endParaRPr lang="en-GB" sz="1000" dirty="0">
                        <a:latin typeface="Gill Sans MT" panose="020B0502020104020203" pitchFamily="34" charset="0"/>
                      </a:endParaRPr>
                    </a:p>
                  </a:txBody>
                  <a:tcPr anchor="ctr"/>
                </a:tc>
                <a:tc hMerge="1">
                  <a:txBody>
                    <a:bodyPr/>
                    <a:lstStyle/>
                    <a:p>
                      <a:pPr marL="0" indent="0" algn="l">
                        <a:buFont typeface="Arial" panose="020B0604020202020204" pitchFamily="34" charset="0"/>
                        <a:buNone/>
                      </a:pPr>
                      <a:endParaRPr lang="en-GB" sz="1000" dirty="0">
                        <a:latin typeface="Gill Sans MT" panose="020B0502020104020203" pitchFamily="34" charset="0"/>
                      </a:endParaRPr>
                    </a:p>
                  </a:txBody>
                  <a:tcPr anchor="ctr"/>
                </a:tc>
                <a:tc hMerge="1">
                  <a:txBody>
                    <a:bodyPr/>
                    <a:lstStyle/>
                    <a:p>
                      <a:pPr marL="171450" indent="-171450" algn="l">
                        <a:buFont typeface="Arial" panose="020B0604020202020204" pitchFamily="34" charset="0"/>
                        <a:buChar char="•"/>
                      </a:pPr>
                      <a:endParaRPr lang="en-GB" sz="1000" dirty="0">
                        <a:latin typeface="Gill Sans MT" panose="020B0502020104020203" pitchFamily="34" charset="0"/>
                      </a:endParaRP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179398759"/>
                  </a:ext>
                </a:extLst>
              </a:tr>
              <a:tr h="810558">
                <a:tc>
                  <a:txBody>
                    <a:bodyPr/>
                    <a:lstStyle/>
                    <a:p>
                      <a:pPr algn="ctr"/>
                      <a:r>
                        <a:rPr lang="en-GB" sz="1000" dirty="0">
                          <a:latin typeface="Gill Sans MT" panose="020B0502020104020203" pitchFamily="34" charset="0"/>
                        </a:rPr>
                        <a:t>3</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How can online images affect my self esteem?</a:t>
                      </a:r>
                    </a:p>
                  </a:txBody>
                  <a:tcPr anchor="ctr"/>
                </a:tc>
                <a:tc>
                  <a:txBody>
                    <a:bodyPr/>
                    <a:lstStyle/>
                    <a:p>
                      <a:pPr algn="l"/>
                      <a:r>
                        <a:rPr lang="en-GB" sz="1000" dirty="0">
                          <a:latin typeface="Gill Sans MT" panose="020B0502020104020203" pitchFamily="34" charset="0"/>
                        </a:rPr>
                        <a:t>A lesson focused on the concept of self esteem and how this may be affected by consumption of online media.</a:t>
                      </a:r>
                    </a:p>
                  </a:txBody>
                  <a:tcPr anchor="ctr"/>
                </a:tc>
                <a:tc>
                  <a:txBody>
                    <a:bodyPr/>
                    <a:lstStyle/>
                    <a:p>
                      <a:pPr algn="l"/>
                      <a:r>
                        <a:rPr lang="en-GB" sz="1000" dirty="0">
                          <a:latin typeface="Gill Sans MT" panose="020B0502020104020203" pitchFamily="34" charset="0"/>
                        </a:rPr>
                        <a:t>Year 8 students are forming a wealth of different relationships, many of them online. They can be easily influenced by what they see and develop false perceptions of reality.</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Does social media always accurately represent reality?</a:t>
                      </a:r>
                    </a:p>
                    <a:p>
                      <a:pPr marL="171450" indent="-171450" algn="l">
                        <a:buFont typeface="Arial" panose="020B0604020202020204" pitchFamily="34" charset="0"/>
                        <a:buChar char="•"/>
                      </a:pPr>
                      <a:r>
                        <a:rPr lang="en-GB" sz="1000" dirty="0">
                          <a:latin typeface="Gill Sans MT" panose="020B0502020104020203" pitchFamily="34" charset="0"/>
                        </a:rPr>
                        <a:t>Why is self esteem significant? How can I promote and protect my own self esteem?</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820297890"/>
                  </a:ext>
                </a:extLst>
              </a:tr>
              <a:tr h="231588">
                <a:tc>
                  <a:txBody>
                    <a:bodyPr/>
                    <a:lstStyle/>
                    <a:p>
                      <a:pPr algn="ctr"/>
                      <a:r>
                        <a:rPr lang="en-GB" sz="1000" dirty="0">
                          <a:latin typeface="Gill Sans MT" panose="020B0502020104020203" pitchFamily="34" charset="0"/>
                        </a:rPr>
                        <a:t>4</a:t>
                      </a:r>
                    </a:p>
                  </a:txBody>
                  <a:tcPr anchor="ctr"/>
                </a:tc>
                <a:tc>
                  <a:txBody>
                    <a:bodyPr/>
                    <a:lstStyle/>
                    <a:p>
                      <a:pPr algn="ctr"/>
                      <a:r>
                        <a:rPr lang="en-GB" sz="1000" dirty="0">
                          <a:latin typeface="Gill Sans MT" panose="020B0502020104020203" pitchFamily="34" charset="0"/>
                        </a:rPr>
                        <a:t>Pastoral</a:t>
                      </a:r>
                    </a:p>
                  </a:txBody>
                  <a:tcPr anchor="ctr"/>
                </a:tc>
                <a:tc gridSpan="4">
                  <a:txBody>
                    <a:bodyPr/>
                    <a:lstStyle/>
                    <a:p>
                      <a:pPr algn="ctr"/>
                      <a:r>
                        <a:rPr lang="en-GB" sz="1000" dirty="0">
                          <a:latin typeface="Gill Sans MT" panose="020B0502020104020203" pitchFamily="34" charset="0"/>
                        </a:rPr>
                        <a:t>Follow Up</a:t>
                      </a: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892105629"/>
                  </a:ext>
                </a:extLst>
              </a:tr>
              <a:tr h="955300">
                <a:tc>
                  <a:txBody>
                    <a:bodyPr/>
                    <a:lstStyle/>
                    <a:p>
                      <a:pPr algn="ctr"/>
                      <a:r>
                        <a:rPr lang="en-GB" sz="1000" dirty="0">
                          <a:latin typeface="Gill Sans MT" panose="020B0502020104020203" pitchFamily="34" charset="0"/>
                        </a:rPr>
                        <a:t>5</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How can use of social media affect my body image?</a:t>
                      </a:r>
                    </a:p>
                  </a:txBody>
                  <a:tcPr anchor="ctr"/>
                </a:tc>
                <a:tc>
                  <a:txBody>
                    <a:bodyPr/>
                    <a:lstStyle/>
                    <a:p>
                      <a:pPr algn="l"/>
                      <a:r>
                        <a:rPr lang="en-GB" sz="1000" dirty="0">
                          <a:latin typeface="Gill Sans MT" panose="020B0502020104020203" pitchFamily="34" charset="0"/>
                        </a:rPr>
                        <a:t>A session focused on body image and how this can be affected by social media.</a:t>
                      </a:r>
                    </a:p>
                  </a:txBody>
                  <a:tcPr anchor="ctr"/>
                </a:tc>
                <a:tc>
                  <a:txBody>
                    <a:bodyPr/>
                    <a:lstStyle/>
                    <a:p>
                      <a:pPr algn="l"/>
                      <a:r>
                        <a:rPr lang="en-GB" sz="1000" dirty="0">
                          <a:latin typeface="Gill Sans MT" panose="020B0502020104020203" pitchFamily="34" charset="0"/>
                        </a:rPr>
                        <a:t>Participation in online platforms such as Instagram and </a:t>
                      </a:r>
                      <a:r>
                        <a:rPr lang="en-GB" sz="1000" dirty="0" err="1">
                          <a:latin typeface="Gill Sans MT" panose="020B0502020104020203" pitchFamily="34" charset="0"/>
                        </a:rPr>
                        <a:t>Tiktok</a:t>
                      </a:r>
                      <a:r>
                        <a:rPr lang="en-GB" sz="1000" dirty="0">
                          <a:latin typeface="Gill Sans MT" panose="020B0502020104020203" pitchFamily="34" charset="0"/>
                        </a:rPr>
                        <a:t> may give our young people unrealistic expectations of physical appearance with potential effects for their mental wellbeing.</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How are young people influenced by the media regarding body image?</a:t>
                      </a:r>
                    </a:p>
                    <a:p>
                      <a:pPr marL="171450" indent="-171450" algn="l">
                        <a:buFont typeface="Arial" panose="020B0604020202020204" pitchFamily="34" charset="0"/>
                        <a:buChar char="•"/>
                      </a:pPr>
                      <a:r>
                        <a:rPr lang="en-GB" sz="1000" dirty="0">
                          <a:latin typeface="Gill Sans MT" panose="020B0502020104020203" pitchFamily="34" charset="0"/>
                        </a:rPr>
                        <a:t>Why are some of these influences potentially harmful?</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070933834"/>
                  </a:ext>
                </a:extLst>
              </a:tr>
              <a:tr h="325473">
                <a:tc>
                  <a:txBody>
                    <a:bodyPr/>
                    <a:lstStyle/>
                    <a:p>
                      <a:pPr algn="ctr"/>
                      <a:r>
                        <a:rPr lang="en-GB" sz="1000" dirty="0">
                          <a:latin typeface="Gill Sans MT" panose="020B0502020104020203" pitchFamily="34" charset="0"/>
                        </a:rPr>
                        <a:t>6</a:t>
                      </a:r>
                    </a:p>
                  </a:txBody>
                  <a:tcPr anchor="ctr"/>
                </a:tc>
                <a:tc>
                  <a:txBody>
                    <a:bodyPr/>
                    <a:lstStyle/>
                    <a:p>
                      <a:pPr algn="ctr"/>
                      <a:r>
                        <a:rPr lang="en-GB" sz="1000" dirty="0">
                          <a:latin typeface="Gill Sans MT" panose="020B0502020104020203" pitchFamily="34" charset="0"/>
                        </a:rPr>
                        <a:t>Pastoral</a:t>
                      </a:r>
                    </a:p>
                  </a:txBody>
                  <a:tcPr anchor="ctr"/>
                </a:tc>
                <a:tc gridSpan="4">
                  <a:txBody>
                    <a:bodyPr/>
                    <a:lstStyle/>
                    <a:p>
                      <a:pPr algn="ctr"/>
                      <a:r>
                        <a:rPr lang="en-GB" sz="1000" dirty="0">
                          <a:latin typeface="Gill Sans MT" panose="020B0502020104020203" pitchFamily="34" charset="0"/>
                        </a:rPr>
                        <a:t>End of Unit Quiz</a:t>
                      </a: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pPr marL="171450" indent="-171450">
                        <a:buFont typeface="Arial" panose="020B0604020202020204" pitchFamily="34" charset="0"/>
                        <a:buChar char="•"/>
                      </a:pPr>
                      <a:endParaRPr lang="en-GB" sz="1000" dirty="0">
                        <a:latin typeface="Gill Sans MT" panose="020B0502020104020203" pitchFamily="34" charset="0"/>
                      </a:endParaRPr>
                    </a:p>
                  </a:txBody>
                  <a:tcPr anchor="ctr"/>
                </a:tc>
                <a:tc>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2769555873"/>
                  </a:ext>
                </a:extLst>
              </a:tr>
            </a:tbl>
          </a:graphicData>
        </a:graphic>
      </p:graphicFrame>
      <p:sp>
        <p:nvSpPr>
          <p:cNvPr id="2" name="Rectangle 1">
            <a:extLst>
              <a:ext uri="{FF2B5EF4-FFF2-40B4-BE49-F238E27FC236}">
                <a16:creationId xmlns:a16="http://schemas.microsoft.com/office/drawing/2014/main" id="{E9A568E6-1955-4C2A-BC77-8A2629146DB3}"/>
              </a:ext>
            </a:extLst>
          </p:cNvPr>
          <p:cNvSpPr/>
          <p:nvPr/>
        </p:nvSpPr>
        <p:spPr>
          <a:xfrm>
            <a:off x="154641" y="895450"/>
            <a:ext cx="9596718" cy="73866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400" dirty="0">
                <a:latin typeface="Gill Sans MT" panose="020B0502020104020203" pitchFamily="34" charset="0"/>
              </a:rPr>
              <a:t>As students access online material with increasing independence we want them to be prepared with the knowledge, understanding and skills necessary for wise decision making in their online lives. In this unit we will particularly focus on the influence online life can have on students’ self esteem and body image.</a:t>
            </a:r>
          </a:p>
        </p:txBody>
      </p:sp>
    </p:spTree>
    <p:extLst>
      <p:ext uri="{BB962C8B-B14F-4D97-AF65-F5344CB8AC3E}">
        <p14:creationId xmlns:p14="http://schemas.microsoft.com/office/powerpoint/2010/main" val="9781442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2BD6F14D-5735-4CCC-812D-1BE1E5C02B11}"/>
              </a:ext>
            </a:extLst>
          </p:cNvPr>
          <p:cNvGraphicFramePr>
            <a:graphicFrameLocks noGrp="1"/>
          </p:cNvGraphicFramePr>
          <p:nvPr>
            <p:extLst>
              <p:ext uri="{D42A27DB-BD31-4B8C-83A1-F6EECF244321}">
                <p14:modId xmlns:p14="http://schemas.microsoft.com/office/powerpoint/2010/main" val="1629802530"/>
              </p:ext>
            </p:extLst>
          </p:nvPr>
        </p:nvGraphicFramePr>
        <p:xfrm>
          <a:off x="74998" y="1738906"/>
          <a:ext cx="9681478" cy="4714593"/>
        </p:xfrm>
        <a:graphic>
          <a:graphicData uri="http://schemas.openxmlformats.org/drawingml/2006/table">
            <a:tbl>
              <a:tblPr firstRow="1" bandRow="1">
                <a:tableStyleId>{5940675A-B579-460E-94D1-54222C63F5DA}</a:tableStyleId>
              </a:tblPr>
              <a:tblGrid>
                <a:gridCol w="583765">
                  <a:extLst>
                    <a:ext uri="{9D8B030D-6E8A-4147-A177-3AD203B41FA5}">
                      <a16:colId xmlns:a16="http://schemas.microsoft.com/office/drawing/2014/main" val="1822299965"/>
                    </a:ext>
                  </a:extLst>
                </a:gridCol>
                <a:gridCol w="805333">
                  <a:extLst>
                    <a:ext uri="{9D8B030D-6E8A-4147-A177-3AD203B41FA5}">
                      <a16:colId xmlns:a16="http://schemas.microsoft.com/office/drawing/2014/main" val="3189252040"/>
                    </a:ext>
                  </a:extLst>
                </a:gridCol>
                <a:gridCol w="1947292">
                  <a:extLst>
                    <a:ext uri="{9D8B030D-6E8A-4147-A177-3AD203B41FA5}">
                      <a16:colId xmlns:a16="http://schemas.microsoft.com/office/drawing/2014/main" val="1227866142"/>
                    </a:ext>
                  </a:extLst>
                </a:gridCol>
                <a:gridCol w="1947292">
                  <a:extLst>
                    <a:ext uri="{9D8B030D-6E8A-4147-A177-3AD203B41FA5}">
                      <a16:colId xmlns:a16="http://schemas.microsoft.com/office/drawing/2014/main" val="4254456650"/>
                    </a:ext>
                  </a:extLst>
                </a:gridCol>
                <a:gridCol w="1947292">
                  <a:extLst>
                    <a:ext uri="{9D8B030D-6E8A-4147-A177-3AD203B41FA5}">
                      <a16:colId xmlns:a16="http://schemas.microsoft.com/office/drawing/2014/main" val="1644052347"/>
                    </a:ext>
                  </a:extLst>
                </a:gridCol>
                <a:gridCol w="1947292">
                  <a:extLst>
                    <a:ext uri="{9D8B030D-6E8A-4147-A177-3AD203B41FA5}">
                      <a16:colId xmlns:a16="http://schemas.microsoft.com/office/drawing/2014/main" val="997907369"/>
                    </a:ext>
                  </a:extLst>
                </a:gridCol>
                <a:gridCol w="503212">
                  <a:extLst>
                    <a:ext uri="{9D8B030D-6E8A-4147-A177-3AD203B41FA5}">
                      <a16:colId xmlns:a16="http://schemas.microsoft.com/office/drawing/2014/main" val="223221432"/>
                    </a:ext>
                  </a:extLst>
                </a:gridCol>
              </a:tblGrid>
              <a:tr h="231588">
                <a:tc>
                  <a:txBody>
                    <a:bodyPr/>
                    <a:lstStyle/>
                    <a:p>
                      <a:pPr algn="l"/>
                      <a:r>
                        <a:rPr lang="en-GB" sz="1000" dirty="0">
                          <a:latin typeface="Gill Sans MT" panose="020B0502020104020203" pitchFamily="34" charset="0"/>
                        </a:rPr>
                        <a:t>Session</a:t>
                      </a:r>
                    </a:p>
                  </a:txBody>
                  <a:tcPr anchor="ctr"/>
                </a:tc>
                <a:tc>
                  <a:txBody>
                    <a:bodyPr/>
                    <a:lstStyle/>
                    <a:p>
                      <a:pPr algn="l"/>
                      <a:r>
                        <a:rPr lang="en-GB" sz="1000" dirty="0">
                          <a:latin typeface="Gill Sans MT" panose="020B0502020104020203" pitchFamily="34" charset="0"/>
                        </a:rPr>
                        <a:t>Format</a:t>
                      </a:r>
                    </a:p>
                  </a:txBody>
                  <a:tcPr anchor="ctr"/>
                </a:tc>
                <a:tc>
                  <a:txBody>
                    <a:bodyPr/>
                    <a:lstStyle/>
                    <a:p>
                      <a:pPr algn="l"/>
                      <a:r>
                        <a:rPr lang="en-GB" sz="1000" dirty="0">
                          <a:latin typeface="Gill Sans MT" panose="020B0502020104020203" pitchFamily="34" charset="0"/>
                        </a:rPr>
                        <a:t>Heading</a:t>
                      </a:r>
                    </a:p>
                  </a:txBody>
                  <a:tcPr/>
                </a:tc>
                <a:tc>
                  <a:txBody>
                    <a:bodyPr/>
                    <a:lstStyle/>
                    <a:p>
                      <a:pPr algn="l"/>
                      <a:r>
                        <a:rPr lang="en-GB" sz="1000" dirty="0">
                          <a:latin typeface="Gill Sans MT" panose="020B0502020104020203" pitchFamily="34" charset="0"/>
                        </a:rPr>
                        <a:t>What are we learning?</a:t>
                      </a:r>
                    </a:p>
                  </a:txBody>
                  <a:tcPr/>
                </a:tc>
                <a:tc>
                  <a:txBody>
                    <a:bodyPr/>
                    <a:lstStyle/>
                    <a:p>
                      <a:pPr algn="l"/>
                      <a:r>
                        <a:rPr lang="en-GB" sz="1000" dirty="0">
                          <a:latin typeface="Gill Sans MT" panose="020B0502020104020203" pitchFamily="34" charset="0"/>
                        </a:rPr>
                        <a:t>Why now?</a:t>
                      </a:r>
                    </a:p>
                  </a:txBody>
                  <a:tcPr/>
                </a:tc>
                <a:tc>
                  <a:txBody>
                    <a:bodyPr/>
                    <a:lstStyle/>
                    <a:p>
                      <a:pPr algn="l"/>
                      <a:r>
                        <a:rPr lang="en-GB" sz="1000" dirty="0">
                          <a:latin typeface="Gill Sans MT" panose="020B0502020104020203" pitchFamily="34" charset="0"/>
                        </a:rPr>
                        <a:t>Key Questions</a:t>
                      </a:r>
                    </a:p>
                  </a:txBody>
                  <a:tcPr/>
                </a:tc>
                <a:tc>
                  <a:txBody>
                    <a:bodyPr/>
                    <a:lstStyle/>
                    <a:p>
                      <a:pPr algn="l"/>
                      <a:r>
                        <a:rPr lang="en-GB" sz="600" dirty="0">
                          <a:latin typeface="Gill Sans MT" panose="020B0502020104020203" pitchFamily="34" charset="0"/>
                        </a:rPr>
                        <a:t>Statutory Content</a:t>
                      </a:r>
                    </a:p>
                  </a:txBody>
                  <a:tcPr/>
                </a:tc>
                <a:extLst>
                  <a:ext uri="{0D108BD9-81ED-4DB2-BD59-A6C34878D82A}">
                    <a16:rowId xmlns:a16="http://schemas.microsoft.com/office/drawing/2014/main" val="2652338647"/>
                  </a:ext>
                </a:extLst>
              </a:tr>
              <a:tr h="665815">
                <a:tc>
                  <a:txBody>
                    <a:bodyPr/>
                    <a:lstStyle/>
                    <a:p>
                      <a:pPr algn="ctr"/>
                      <a:r>
                        <a:rPr lang="en-GB" sz="1000" dirty="0">
                          <a:latin typeface="Gill Sans MT" panose="020B0502020104020203" pitchFamily="34" charset="0"/>
                        </a:rPr>
                        <a:t>1</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How can I distinguish between fake news and real news online?</a:t>
                      </a:r>
                    </a:p>
                  </a:txBody>
                  <a:tcPr anchor="ctr"/>
                </a:tc>
                <a:tc>
                  <a:txBody>
                    <a:bodyPr/>
                    <a:lstStyle/>
                    <a:p>
                      <a:pPr algn="l"/>
                      <a:r>
                        <a:rPr lang="en-GB" sz="1000" dirty="0">
                          <a:latin typeface="Gill Sans MT" panose="020B0502020104020203" pitchFamily="34" charset="0"/>
                        </a:rPr>
                        <a:t>A lesson focused on the dangers of fake news and the skills needed to distinguish between real news and fake news.</a:t>
                      </a:r>
                    </a:p>
                  </a:txBody>
                  <a:tcPr anchor="ctr"/>
                </a:tc>
                <a:tc>
                  <a:txBody>
                    <a:bodyPr/>
                    <a:lstStyle/>
                    <a:p>
                      <a:pPr algn="l"/>
                      <a:r>
                        <a:rPr lang="en-GB" sz="1000" dirty="0">
                          <a:latin typeface="Gill Sans MT" panose="020B0502020104020203" pitchFamily="34" charset="0"/>
                        </a:rPr>
                        <a:t>Students consume a range of information from multiple sources. We know across society young people are moving away from ‘traditional’ news sources. As such they are placed at risk of being vulnerable to false information.</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are the dangers of fake news?</a:t>
                      </a:r>
                    </a:p>
                    <a:p>
                      <a:pPr marL="171450" indent="-171450" algn="l">
                        <a:buFont typeface="Arial" panose="020B0604020202020204" pitchFamily="34" charset="0"/>
                        <a:buChar char="•"/>
                      </a:pPr>
                      <a:r>
                        <a:rPr lang="en-GB" sz="1000" dirty="0">
                          <a:latin typeface="Gill Sans MT" panose="020B0502020104020203" pitchFamily="34" charset="0"/>
                        </a:rPr>
                        <a:t>How can I distinguish between real news and fake?</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518467286"/>
                  </a:ext>
                </a:extLst>
              </a:tr>
              <a:tr h="231588">
                <a:tc>
                  <a:txBody>
                    <a:bodyPr/>
                    <a:lstStyle/>
                    <a:p>
                      <a:pPr algn="ctr"/>
                      <a:r>
                        <a:rPr lang="en-GB" sz="1000" dirty="0">
                          <a:latin typeface="Gill Sans MT" panose="020B0502020104020203" pitchFamily="34" charset="0"/>
                        </a:rPr>
                        <a:t>2</a:t>
                      </a:r>
                    </a:p>
                  </a:txBody>
                  <a:tcPr anchor="ctr"/>
                </a:tc>
                <a:tc gridSpan="5">
                  <a:txBody>
                    <a:bodyPr/>
                    <a:lstStyle/>
                    <a:p>
                      <a:pPr algn="ctr"/>
                      <a:r>
                        <a:rPr lang="en-GB" sz="1000" dirty="0">
                          <a:latin typeface="Gill Sans MT" panose="020B0502020104020203" pitchFamily="34" charset="0"/>
                        </a:rPr>
                        <a:t>Pastoral Follow Up</a:t>
                      </a:r>
                    </a:p>
                  </a:txBody>
                  <a:tcPr anchor="ctr"/>
                </a:tc>
                <a:tc hMerge="1">
                  <a:txBody>
                    <a:bodyPr/>
                    <a:lstStyle/>
                    <a:p>
                      <a:pPr algn="ctr"/>
                      <a:endParaRPr lang="en-GB" sz="1000" dirty="0">
                        <a:latin typeface="Gill Sans MT" panose="020B0502020104020203" pitchFamily="34" charset="0"/>
                      </a:endParaRPr>
                    </a:p>
                  </a:txBody>
                  <a:tcPr anchor="ctr"/>
                </a:tc>
                <a:tc hMerge="1">
                  <a:txBody>
                    <a:bodyPr/>
                    <a:lstStyle/>
                    <a:p>
                      <a:pPr algn="l"/>
                      <a:endParaRPr lang="en-GB" sz="1000" dirty="0">
                        <a:latin typeface="Gill Sans MT" panose="020B0502020104020203" pitchFamily="34" charset="0"/>
                      </a:endParaRPr>
                    </a:p>
                  </a:txBody>
                  <a:tcPr anchor="ctr"/>
                </a:tc>
                <a:tc hMerge="1">
                  <a:txBody>
                    <a:bodyPr/>
                    <a:lstStyle/>
                    <a:p>
                      <a:pPr marL="0" indent="0" algn="l">
                        <a:buFont typeface="Arial" panose="020B0604020202020204" pitchFamily="34" charset="0"/>
                        <a:buNone/>
                      </a:pPr>
                      <a:endParaRPr lang="en-GB" sz="1000" dirty="0">
                        <a:latin typeface="Gill Sans MT" panose="020B0502020104020203" pitchFamily="34" charset="0"/>
                      </a:endParaRPr>
                    </a:p>
                  </a:txBody>
                  <a:tcPr anchor="ctr"/>
                </a:tc>
                <a:tc hMerge="1">
                  <a:txBody>
                    <a:bodyPr/>
                    <a:lstStyle/>
                    <a:p>
                      <a:pPr marL="171450" indent="-171450" algn="l">
                        <a:buFont typeface="Arial" panose="020B0604020202020204" pitchFamily="34" charset="0"/>
                        <a:buChar char="•"/>
                      </a:pPr>
                      <a:endParaRPr lang="en-GB" sz="1000" dirty="0">
                        <a:latin typeface="Gill Sans MT" panose="020B0502020104020203" pitchFamily="34" charset="0"/>
                      </a:endParaRP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179398759"/>
                  </a:ext>
                </a:extLst>
              </a:tr>
              <a:tr h="810558">
                <a:tc>
                  <a:txBody>
                    <a:bodyPr/>
                    <a:lstStyle/>
                    <a:p>
                      <a:pPr algn="ctr"/>
                      <a:r>
                        <a:rPr lang="en-GB" sz="1000" dirty="0">
                          <a:latin typeface="Gill Sans MT" panose="020B0502020104020203" pitchFamily="34" charset="0"/>
                        </a:rPr>
                        <a:t>3</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What are the dangers of radicalisation and grooming online?</a:t>
                      </a:r>
                    </a:p>
                  </a:txBody>
                  <a:tcPr anchor="ctr"/>
                </a:tc>
                <a:tc>
                  <a:txBody>
                    <a:bodyPr/>
                    <a:lstStyle/>
                    <a:p>
                      <a:pPr algn="l"/>
                      <a:r>
                        <a:rPr lang="en-GB" sz="1000" dirty="0">
                          <a:latin typeface="Gill Sans MT" panose="020B0502020104020203" pitchFamily="34" charset="0"/>
                        </a:rPr>
                        <a:t>A lesson focused on how online resources can lead to young people being groomed by radical groups.</a:t>
                      </a:r>
                    </a:p>
                  </a:txBody>
                  <a:tcPr anchor="ctr"/>
                </a:tc>
                <a:tc>
                  <a:txBody>
                    <a:bodyPr/>
                    <a:lstStyle/>
                    <a:p>
                      <a:pPr algn="l"/>
                      <a:r>
                        <a:rPr lang="en-GB" sz="1000" dirty="0">
                          <a:latin typeface="Gill Sans MT" panose="020B0502020104020203" pitchFamily="34" charset="0"/>
                        </a:rPr>
                        <a:t>We are aware in society that young people can be victims of online grooming by radical groups or points of views. We want our young people to be aware that there are potential bad actors online that they need to be aware of.</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do we mean by radicalisation and grooming?</a:t>
                      </a:r>
                    </a:p>
                    <a:p>
                      <a:pPr marL="171450" indent="-171450" algn="l">
                        <a:buFont typeface="Arial" panose="020B0604020202020204" pitchFamily="34" charset="0"/>
                        <a:buChar char="•"/>
                      </a:pPr>
                      <a:r>
                        <a:rPr lang="en-GB" sz="1000" dirty="0">
                          <a:latin typeface="Gill Sans MT" panose="020B0502020104020203" pitchFamily="34" charset="0"/>
                        </a:rPr>
                        <a:t>What steps can an individual take to be safe from bad actors online?</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820297890"/>
                  </a:ext>
                </a:extLst>
              </a:tr>
              <a:tr h="231588">
                <a:tc>
                  <a:txBody>
                    <a:bodyPr/>
                    <a:lstStyle/>
                    <a:p>
                      <a:pPr algn="ctr"/>
                      <a:r>
                        <a:rPr lang="en-GB" sz="1000" dirty="0">
                          <a:latin typeface="Gill Sans MT" panose="020B0502020104020203" pitchFamily="34" charset="0"/>
                        </a:rPr>
                        <a:t>4</a:t>
                      </a:r>
                    </a:p>
                  </a:txBody>
                  <a:tcPr anchor="ctr"/>
                </a:tc>
                <a:tc gridSpan="5">
                  <a:txBody>
                    <a:bodyPr/>
                    <a:lstStyle/>
                    <a:p>
                      <a:pPr algn="ctr"/>
                      <a:r>
                        <a:rPr lang="en-GB" sz="1000" dirty="0">
                          <a:latin typeface="Gill Sans MT" panose="020B0502020104020203" pitchFamily="34" charset="0"/>
                        </a:rPr>
                        <a:t>Pastoral Follow Up</a:t>
                      </a:r>
                    </a:p>
                  </a:txBody>
                  <a:tcPr anchor="ctr"/>
                </a:tc>
                <a:tc hMerge="1">
                  <a:txBody>
                    <a:bodyPr/>
                    <a:lstStyle/>
                    <a:p>
                      <a:pPr algn="ctr"/>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892105629"/>
                  </a:ext>
                </a:extLst>
              </a:tr>
              <a:tr h="955300">
                <a:tc>
                  <a:txBody>
                    <a:bodyPr/>
                    <a:lstStyle/>
                    <a:p>
                      <a:pPr algn="ctr"/>
                      <a:r>
                        <a:rPr lang="en-GB" sz="1000" dirty="0">
                          <a:latin typeface="Gill Sans MT" panose="020B0502020104020203" pitchFamily="34" charset="0"/>
                        </a:rPr>
                        <a:t>5</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How can I manage risks linked to gambling and gaming online?</a:t>
                      </a:r>
                    </a:p>
                  </a:txBody>
                  <a:tcPr anchor="ctr"/>
                </a:tc>
                <a:tc>
                  <a:txBody>
                    <a:bodyPr/>
                    <a:lstStyle/>
                    <a:p>
                      <a:pPr algn="l"/>
                      <a:r>
                        <a:rPr lang="en-GB" sz="1000" dirty="0">
                          <a:latin typeface="Gill Sans MT" panose="020B0502020104020203" pitchFamily="34" charset="0"/>
                        </a:rPr>
                        <a:t>A lesson focused on the risks of online gambling and gaming</a:t>
                      </a:r>
                    </a:p>
                  </a:txBody>
                  <a:tcPr anchor="ctr"/>
                </a:tc>
                <a:tc>
                  <a:txBody>
                    <a:bodyPr/>
                    <a:lstStyle/>
                    <a:p>
                      <a:pPr algn="l"/>
                      <a:r>
                        <a:rPr lang="en-GB" sz="1000" dirty="0">
                          <a:latin typeface="Gill Sans MT" panose="020B0502020104020203" pitchFamily="34" charset="0"/>
                        </a:rPr>
                        <a:t>Even within conventional games there are elements that contain an element of gambling (e.g. paying for loot boxes in </a:t>
                      </a:r>
                      <a:r>
                        <a:rPr lang="en-GB" sz="1000" dirty="0" err="1">
                          <a:latin typeface="Gill Sans MT" panose="020B0502020104020203" pitchFamily="34" charset="0"/>
                        </a:rPr>
                        <a:t>fortnite</a:t>
                      </a:r>
                      <a:r>
                        <a:rPr lang="en-GB" sz="1000" dirty="0">
                          <a:latin typeface="Gill Sans MT" panose="020B0502020104020203" pitchFamily="34" charset="0"/>
                        </a:rPr>
                        <a:t>). We want our students to be aware of </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are the risks of online gambling and gaming?</a:t>
                      </a:r>
                    </a:p>
                    <a:p>
                      <a:pPr marL="171450" indent="-171450" algn="l">
                        <a:buFont typeface="Arial" panose="020B0604020202020204" pitchFamily="34" charset="0"/>
                        <a:buChar char="•"/>
                      </a:pPr>
                      <a:r>
                        <a:rPr lang="en-GB" sz="1000" dirty="0">
                          <a:latin typeface="Gill Sans MT" panose="020B0502020104020203" pitchFamily="34" charset="0"/>
                        </a:rPr>
                        <a:t>How can I protect myself against online risks?</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070933834"/>
                  </a:ext>
                </a:extLst>
              </a:tr>
              <a:tr h="325473">
                <a:tc>
                  <a:txBody>
                    <a:bodyPr/>
                    <a:lstStyle/>
                    <a:p>
                      <a:pPr algn="ctr"/>
                      <a:r>
                        <a:rPr lang="en-GB" sz="1000" dirty="0">
                          <a:latin typeface="Gill Sans MT" panose="020B0502020104020203" pitchFamily="34" charset="0"/>
                        </a:rPr>
                        <a:t>6</a:t>
                      </a:r>
                    </a:p>
                  </a:txBody>
                  <a:tcPr anchor="ctr"/>
                </a:tc>
                <a:tc>
                  <a:txBody>
                    <a:bodyPr/>
                    <a:lstStyle/>
                    <a:p>
                      <a:pPr algn="ctr"/>
                      <a:r>
                        <a:rPr lang="en-GB" sz="1000" dirty="0">
                          <a:latin typeface="Gill Sans MT" panose="020B0502020104020203" pitchFamily="34" charset="0"/>
                        </a:rPr>
                        <a:t>Pastoral</a:t>
                      </a:r>
                    </a:p>
                  </a:txBody>
                  <a:tcPr anchor="ctr"/>
                </a:tc>
                <a:tc gridSpan="4">
                  <a:txBody>
                    <a:bodyPr/>
                    <a:lstStyle/>
                    <a:p>
                      <a:pPr algn="ctr"/>
                      <a:r>
                        <a:rPr lang="en-GB" sz="1000" dirty="0">
                          <a:latin typeface="Gill Sans MT" panose="020B0502020104020203" pitchFamily="34" charset="0"/>
                        </a:rPr>
                        <a:t>End of Unit Quiz</a:t>
                      </a: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pPr marL="171450" indent="-171450">
                        <a:buFont typeface="Arial" panose="020B0604020202020204" pitchFamily="34" charset="0"/>
                        <a:buChar char="•"/>
                      </a:pPr>
                      <a:endParaRPr lang="en-GB" sz="1000" dirty="0">
                        <a:latin typeface="Gill Sans MT" panose="020B0502020104020203" pitchFamily="34" charset="0"/>
                      </a:endParaRPr>
                    </a:p>
                  </a:txBody>
                  <a:tcPr anchor="ctr"/>
                </a:tc>
                <a:tc>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2769555873"/>
                  </a:ext>
                </a:extLst>
              </a:tr>
            </a:tbl>
          </a:graphicData>
        </a:graphic>
      </p:graphicFrame>
      <p:sp>
        <p:nvSpPr>
          <p:cNvPr id="6" name="Rectangle 5">
            <a:extLst>
              <a:ext uri="{FF2B5EF4-FFF2-40B4-BE49-F238E27FC236}">
                <a16:creationId xmlns:a16="http://schemas.microsoft.com/office/drawing/2014/main" id="{A7E94C62-A287-4D71-98D1-B592A63253D1}"/>
              </a:ext>
            </a:extLst>
          </p:cNvPr>
          <p:cNvSpPr/>
          <p:nvPr/>
        </p:nvSpPr>
        <p:spPr>
          <a:xfrm>
            <a:off x="120137" y="904076"/>
            <a:ext cx="9596718" cy="73866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400" dirty="0">
                <a:latin typeface="Gill Sans MT" panose="020B0502020104020203" pitchFamily="34" charset="0"/>
              </a:rPr>
              <a:t>Our young people consume online media with increasing volume and independence. We want to equip our young people with the knowledge, understanding and skills to be able to be digital citizens who are able to navigate the complexities of online media wisely.</a:t>
            </a:r>
          </a:p>
        </p:txBody>
      </p:sp>
      <p:graphicFrame>
        <p:nvGraphicFramePr>
          <p:cNvPr id="7" name="Table 6">
            <a:extLst>
              <a:ext uri="{FF2B5EF4-FFF2-40B4-BE49-F238E27FC236}">
                <a16:creationId xmlns:a16="http://schemas.microsoft.com/office/drawing/2014/main" id="{8DDDAED8-A8C0-4F25-9ED4-2807DD3A2061}"/>
              </a:ext>
            </a:extLst>
          </p:cNvPr>
          <p:cNvGraphicFramePr>
            <a:graphicFrameLocks noGrp="1"/>
          </p:cNvGraphicFramePr>
          <p:nvPr>
            <p:extLst>
              <p:ext uri="{D42A27DB-BD31-4B8C-83A1-F6EECF244321}">
                <p14:modId xmlns:p14="http://schemas.microsoft.com/office/powerpoint/2010/main" val="3115280301"/>
              </p:ext>
            </p:extLst>
          </p:nvPr>
        </p:nvGraphicFramePr>
        <p:xfrm>
          <a:off x="1651000" y="114858"/>
          <a:ext cx="6604000" cy="670560"/>
        </p:xfrm>
        <a:graphic>
          <a:graphicData uri="http://schemas.openxmlformats.org/drawingml/2006/table">
            <a:tbl>
              <a:tblPr firstRow="1" bandRow="1">
                <a:tableStyleId>{08FB837D-C827-4EFA-A057-4D05807E0F7C}</a:tableStyleId>
              </a:tblPr>
              <a:tblGrid>
                <a:gridCol w="6604000">
                  <a:extLst>
                    <a:ext uri="{9D8B030D-6E8A-4147-A177-3AD203B41FA5}">
                      <a16:colId xmlns:a16="http://schemas.microsoft.com/office/drawing/2014/main" val="2446407279"/>
                    </a:ext>
                  </a:extLst>
                </a:gridCol>
              </a:tblGrid>
              <a:tr h="0">
                <a:tc>
                  <a:txBody>
                    <a:bodyPr/>
                    <a:lstStyle/>
                    <a:p>
                      <a:pPr algn="ctr"/>
                      <a:r>
                        <a:rPr lang="en-GB" dirty="0">
                          <a:solidFill>
                            <a:sysClr val="windowText" lastClr="000000"/>
                          </a:solidFill>
                          <a:latin typeface="Gill Sans MT" panose="020B0502020104020203" pitchFamily="34" charset="0"/>
                        </a:rPr>
                        <a:t>Year 8 Unit 4: Life in the Wider World</a:t>
                      </a:r>
                    </a:p>
                  </a:txBody>
                  <a:tcPr/>
                </a:tc>
                <a:extLst>
                  <a:ext uri="{0D108BD9-81ED-4DB2-BD59-A6C34878D82A}">
                    <a16:rowId xmlns:a16="http://schemas.microsoft.com/office/drawing/2014/main" val="1534839487"/>
                  </a:ext>
                </a:extLst>
              </a:tr>
              <a:tr h="0">
                <a:tc>
                  <a:txBody>
                    <a:bodyPr/>
                    <a:lstStyle/>
                    <a:p>
                      <a:pPr algn="ctr"/>
                      <a:r>
                        <a:rPr lang="en-GB" sz="1400" dirty="0">
                          <a:solidFill>
                            <a:sysClr val="windowText" lastClr="000000"/>
                          </a:solidFill>
                          <a:latin typeface="Gill Sans MT" panose="020B0502020104020203" pitchFamily="34" charset="0"/>
                        </a:rPr>
                        <a:t>Am I digitally literate?</a:t>
                      </a:r>
                    </a:p>
                  </a:txBody>
                  <a:tcPr/>
                </a:tc>
                <a:extLst>
                  <a:ext uri="{0D108BD9-81ED-4DB2-BD59-A6C34878D82A}">
                    <a16:rowId xmlns:a16="http://schemas.microsoft.com/office/drawing/2014/main" val="509136530"/>
                  </a:ext>
                </a:extLst>
              </a:tr>
            </a:tbl>
          </a:graphicData>
        </a:graphic>
      </p:graphicFrame>
    </p:spTree>
    <p:extLst>
      <p:ext uri="{BB962C8B-B14F-4D97-AF65-F5344CB8AC3E}">
        <p14:creationId xmlns:p14="http://schemas.microsoft.com/office/powerpoint/2010/main" val="26679401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3FD1E50-BB8D-450D-94E1-6206249C7FCC}"/>
              </a:ext>
            </a:extLst>
          </p:cNvPr>
          <p:cNvGraphicFramePr>
            <a:graphicFrameLocks noGrp="1"/>
          </p:cNvGraphicFramePr>
          <p:nvPr>
            <p:extLst>
              <p:ext uri="{D42A27DB-BD31-4B8C-83A1-F6EECF244321}">
                <p14:modId xmlns:p14="http://schemas.microsoft.com/office/powerpoint/2010/main" val="3014923032"/>
              </p:ext>
            </p:extLst>
          </p:nvPr>
        </p:nvGraphicFramePr>
        <p:xfrm>
          <a:off x="1651000" y="114858"/>
          <a:ext cx="6604000" cy="670560"/>
        </p:xfrm>
        <a:graphic>
          <a:graphicData uri="http://schemas.openxmlformats.org/drawingml/2006/table">
            <a:tbl>
              <a:tblPr firstRow="1" bandRow="1">
                <a:tableStyleId>{E269D01E-BC32-4049-B463-5C60D7B0CCD2}</a:tableStyleId>
              </a:tblPr>
              <a:tblGrid>
                <a:gridCol w="6604000">
                  <a:extLst>
                    <a:ext uri="{9D8B030D-6E8A-4147-A177-3AD203B41FA5}">
                      <a16:colId xmlns:a16="http://schemas.microsoft.com/office/drawing/2014/main" val="2446407279"/>
                    </a:ext>
                  </a:extLst>
                </a:gridCol>
              </a:tblGrid>
              <a:tr h="0">
                <a:tc>
                  <a:txBody>
                    <a:bodyPr/>
                    <a:lstStyle/>
                    <a:p>
                      <a:pPr algn="ctr"/>
                      <a:r>
                        <a:rPr lang="en-GB" dirty="0">
                          <a:solidFill>
                            <a:sysClr val="windowText" lastClr="000000"/>
                          </a:solidFill>
                          <a:latin typeface="Gill Sans MT" panose="020B0502020104020203" pitchFamily="34" charset="0"/>
                        </a:rPr>
                        <a:t>Year 9 Unit 1: Relationships</a:t>
                      </a:r>
                    </a:p>
                  </a:txBody>
                  <a:tcPr/>
                </a:tc>
                <a:extLst>
                  <a:ext uri="{0D108BD9-81ED-4DB2-BD59-A6C34878D82A}">
                    <a16:rowId xmlns:a16="http://schemas.microsoft.com/office/drawing/2014/main" val="1534839487"/>
                  </a:ext>
                </a:extLst>
              </a:tr>
              <a:tr h="0">
                <a:tc>
                  <a:txBody>
                    <a:bodyPr/>
                    <a:lstStyle/>
                    <a:p>
                      <a:pPr algn="ctr"/>
                      <a:r>
                        <a:rPr lang="en-GB" sz="1400" dirty="0">
                          <a:solidFill>
                            <a:sysClr val="windowText" lastClr="000000"/>
                          </a:solidFill>
                          <a:latin typeface="Gill Sans MT" panose="020B0502020104020203" pitchFamily="34" charset="0"/>
                        </a:rPr>
                        <a:t>What are the features of healthy intimate relationships?</a:t>
                      </a:r>
                    </a:p>
                  </a:txBody>
                  <a:tcPr/>
                </a:tc>
                <a:extLst>
                  <a:ext uri="{0D108BD9-81ED-4DB2-BD59-A6C34878D82A}">
                    <a16:rowId xmlns:a16="http://schemas.microsoft.com/office/drawing/2014/main" val="509136530"/>
                  </a:ext>
                </a:extLst>
              </a:tr>
            </a:tbl>
          </a:graphicData>
        </a:graphic>
      </p:graphicFrame>
      <p:graphicFrame>
        <p:nvGraphicFramePr>
          <p:cNvPr id="5" name="Table 4">
            <a:extLst>
              <a:ext uri="{FF2B5EF4-FFF2-40B4-BE49-F238E27FC236}">
                <a16:creationId xmlns:a16="http://schemas.microsoft.com/office/drawing/2014/main" id="{2BD6F14D-5735-4CCC-812D-1BE1E5C02B11}"/>
              </a:ext>
            </a:extLst>
          </p:cNvPr>
          <p:cNvGraphicFramePr>
            <a:graphicFrameLocks noGrp="1"/>
          </p:cNvGraphicFramePr>
          <p:nvPr>
            <p:extLst>
              <p:ext uri="{D42A27DB-BD31-4B8C-83A1-F6EECF244321}">
                <p14:modId xmlns:p14="http://schemas.microsoft.com/office/powerpoint/2010/main" val="2732147974"/>
              </p:ext>
            </p:extLst>
          </p:nvPr>
        </p:nvGraphicFramePr>
        <p:xfrm>
          <a:off x="138952" y="1723749"/>
          <a:ext cx="9596718" cy="4866993"/>
        </p:xfrm>
        <a:graphic>
          <a:graphicData uri="http://schemas.openxmlformats.org/drawingml/2006/table">
            <a:tbl>
              <a:tblPr firstRow="1" bandRow="1">
                <a:tableStyleId>{5940675A-B579-460E-94D1-54222C63F5DA}</a:tableStyleId>
              </a:tblPr>
              <a:tblGrid>
                <a:gridCol w="578654">
                  <a:extLst>
                    <a:ext uri="{9D8B030D-6E8A-4147-A177-3AD203B41FA5}">
                      <a16:colId xmlns:a16="http://schemas.microsoft.com/office/drawing/2014/main" val="1822299965"/>
                    </a:ext>
                  </a:extLst>
                </a:gridCol>
                <a:gridCol w="798282">
                  <a:extLst>
                    <a:ext uri="{9D8B030D-6E8A-4147-A177-3AD203B41FA5}">
                      <a16:colId xmlns:a16="http://schemas.microsoft.com/office/drawing/2014/main" val="3189252040"/>
                    </a:ext>
                  </a:extLst>
                </a:gridCol>
                <a:gridCol w="1930244">
                  <a:extLst>
                    <a:ext uri="{9D8B030D-6E8A-4147-A177-3AD203B41FA5}">
                      <a16:colId xmlns:a16="http://schemas.microsoft.com/office/drawing/2014/main" val="1227866142"/>
                    </a:ext>
                  </a:extLst>
                </a:gridCol>
                <a:gridCol w="1930244">
                  <a:extLst>
                    <a:ext uri="{9D8B030D-6E8A-4147-A177-3AD203B41FA5}">
                      <a16:colId xmlns:a16="http://schemas.microsoft.com/office/drawing/2014/main" val="4254456650"/>
                    </a:ext>
                  </a:extLst>
                </a:gridCol>
                <a:gridCol w="1930244">
                  <a:extLst>
                    <a:ext uri="{9D8B030D-6E8A-4147-A177-3AD203B41FA5}">
                      <a16:colId xmlns:a16="http://schemas.microsoft.com/office/drawing/2014/main" val="1644052347"/>
                    </a:ext>
                  </a:extLst>
                </a:gridCol>
                <a:gridCol w="1930244">
                  <a:extLst>
                    <a:ext uri="{9D8B030D-6E8A-4147-A177-3AD203B41FA5}">
                      <a16:colId xmlns:a16="http://schemas.microsoft.com/office/drawing/2014/main" val="997907369"/>
                    </a:ext>
                  </a:extLst>
                </a:gridCol>
                <a:gridCol w="498806">
                  <a:extLst>
                    <a:ext uri="{9D8B030D-6E8A-4147-A177-3AD203B41FA5}">
                      <a16:colId xmlns:a16="http://schemas.microsoft.com/office/drawing/2014/main" val="223221432"/>
                    </a:ext>
                  </a:extLst>
                </a:gridCol>
              </a:tblGrid>
              <a:tr h="231588">
                <a:tc>
                  <a:txBody>
                    <a:bodyPr/>
                    <a:lstStyle/>
                    <a:p>
                      <a:pPr algn="l"/>
                      <a:r>
                        <a:rPr lang="en-GB" sz="1000" dirty="0">
                          <a:latin typeface="Gill Sans MT" panose="020B0502020104020203" pitchFamily="34" charset="0"/>
                        </a:rPr>
                        <a:t>Session</a:t>
                      </a:r>
                    </a:p>
                  </a:txBody>
                  <a:tcPr anchor="ctr"/>
                </a:tc>
                <a:tc>
                  <a:txBody>
                    <a:bodyPr/>
                    <a:lstStyle/>
                    <a:p>
                      <a:pPr algn="l"/>
                      <a:r>
                        <a:rPr lang="en-GB" sz="1000" dirty="0">
                          <a:latin typeface="Gill Sans MT" panose="020B0502020104020203" pitchFamily="34" charset="0"/>
                        </a:rPr>
                        <a:t>Format</a:t>
                      </a:r>
                    </a:p>
                  </a:txBody>
                  <a:tcPr anchor="ctr"/>
                </a:tc>
                <a:tc>
                  <a:txBody>
                    <a:bodyPr/>
                    <a:lstStyle/>
                    <a:p>
                      <a:pPr algn="l"/>
                      <a:r>
                        <a:rPr lang="en-GB" sz="1000" dirty="0">
                          <a:latin typeface="Gill Sans MT" panose="020B0502020104020203" pitchFamily="34" charset="0"/>
                        </a:rPr>
                        <a:t>Heading</a:t>
                      </a:r>
                    </a:p>
                  </a:txBody>
                  <a:tcPr/>
                </a:tc>
                <a:tc>
                  <a:txBody>
                    <a:bodyPr/>
                    <a:lstStyle/>
                    <a:p>
                      <a:pPr algn="l"/>
                      <a:r>
                        <a:rPr lang="en-GB" sz="1000" dirty="0">
                          <a:latin typeface="Gill Sans MT" panose="020B0502020104020203" pitchFamily="34" charset="0"/>
                        </a:rPr>
                        <a:t>What are we learning?</a:t>
                      </a:r>
                    </a:p>
                  </a:txBody>
                  <a:tcPr/>
                </a:tc>
                <a:tc>
                  <a:txBody>
                    <a:bodyPr/>
                    <a:lstStyle/>
                    <a:p>
                      <a:pPr algn="l"/>
                      <a:r>
                        <a:rPr lang="en-GB" sz="1000" dirty="0">
                          <a:latin typeface="Gill Sans MT" panose="020B0502020104020203" pitchFamily="34" charset="0"/>
                        </a:rPr>
                        <a:t>Why now?</a:t>
                      </a:r>
                    </a:p>
                  </a:txBody>
                  <a:tcPr/>
                </a:tc>
                <a:tc>
                  <a:txBody>
                    <a:bodyPr/>
                    <a:lstStyle/>
                    <a:p>
                      <a:pPr algn="l"/>
                      <a:r>
                        <a:rPr lang="en-GB" sz="1000" dirty="0">
                          <a:latin typeface="Gill Sans MT" panose="020B0502020104020203" pitchFamily="34" charset="0"/>
                        </a:rPr>
                        <a:t>Key Questions</a:t>
                      </a:r>
                    </a:p>
                  </a:txBody>
                  <a:tcPr/>
                </a:tc>
                <a:tc>
                  <a:txBody>
                    <a:bodyPr/>
                    <a:lstStyle/>
                    <a:p>
                      <a:pPr algn="l"/>
                      <a:r>
                        <a:rPr lang="en-GB" sz="600" dirty="0">
                          <a:latin typeface="Gill Sans MT" panose="020B0502020104020203" pitchFamily="34" charset="0"/>
                        </a:rPr>
                        <a:t>Statutory Content</a:t>
                      </a:r>
                    </a:p>
                  </a:txBody>
                  <a:tcPr/>
                </a:tc>
                <a:extLst>
                  <a:ext uri="{0D108BD9-81ED-4DB2-BD59-A6C34878D82A}">
                    <a16:rowId xmlns:a16="http://schemas.microsoft.com/office/drawing/2014/main" val="2652338647"/>
                  </a:ext>
                </a:extLst>
              </a:tr>
              <a:tr h="665815">
                <a:tc>
                  <a:txBody>
                    <a:bodyPr/>
                    <a:lstStyle/>
                    <a:p>
                      <a:pPr algn="ctr"/>
                      <a:r>
                        <a:rPr lang="en-GB" sz="1000" dirty="0">
                          <a:latin typeface="Gill Sans MT" panose="020B0502020104020203" pitchFamily="34" charset="0"/>
                        </a:rPr>
                        <a:t>1</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What are the characteristics of healthy intimate relationships?</a:t>
                      </a:r>
                    </a:p>
                  </a:txBody>
                  <a:tcPr anchor="ctr"/>
                </a:tc>
                <a:tc>
                  <a:txBody>
                    <a:bodyPr/>
                    <a:lstStyle/>
                    <a:p>
                      <a:pPr algn="l"/>
                      <a:r>
                        <a:rPr lang="en-GB" sz="1000" dirty="0">
                          <a:latin typeface="Gill Sans MT" panose="020B0502020104020203" pitchFamily="34" charset="0"/>
                        </a:rPr>
                        <a:t>A lesson designed to focus on the features of a healthy relationship and to be able to identify and challenge behaviours in relationships that are harmful</a:t>
                      </a:r>
                    </a:p>
                  </a:txBody>
                  <a:tcPr anchor="ctr"/>
                </a:tc>
                <a:tc>
                  <a:txBody>
                    <a:bodyPr/>
                    <a:lstStyle/>
                    <a:p>
                      <a:pPr algn="l"/>
                      <a:r>
                        <a:rPr lang="en-GB" sz="800" dirty="0">
                          <a:latin typeface="Gill Sans MT" panose="020B0502020104020203" pitchFamily="34" charset="0"/>
                        </a:rPr>
                        <a:t>We want to educate students in a timely manner concerning healthy intimate relationships. We know in some cases that as puberty develops that the first tentative relationships can begin in this age bracket, and that without education they may lack empathy and care.</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are the features of a healthy relationship?</a:t>
                      </a:r>
                    </a:p>
                    <a:p>
                      <a:pPr marL="171450" indent="-171450" algn="l">
                        <a:buFont typeface="Arial" panose="020B0604020202020204" pitchFamily="34" charset="0"/>
                        <a:buChar char="•"/>
                      </a:pPr>
                      <a:r>
                        <a:rPr lang="en-GB" sz="1000" dirty="0">
                          <a:latin typeface="Gill Sans MT" panose="020B0502020104020203" pitchFamily="34" charset="0"/>
                        </a:rPr>
                        <a:t>What is the law concerning young people and intimate relationships?</a:t>
                      </a:r>
                    </a:p>
                    <a:p>
                      <a:pPr marL="171450" indent="-171450" algn="l">
                        <a:buFont typeface="Arial" panose="020B0604020202020204" pitchFamily="34" charset="0"/>
                        <a:buChar char="•"/>
                      </a:pPr>
                      <a:r>
                        <a:rPr lang="en-GB" sz="1000" dirty="0">
                          <a:latin typeface="Gill Sans MT" panose="020B0502020104020203" pitchFamily="34" charset="0"/>
                        </a:rPr>
                        <a:t>How can we get support in a negative relationship?</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518467286"/>
                  </a:ext>
                </a:extLst>
              </a:tr>
              <a:tr h="231588">
                <a:tc>
                  <a:txBody>
                    <a:bodyPr/>
                    <a:lstStyle/>
                    <a:p>
                      <a:pPr algn="ctr"/>
                      <a:r>
                        <a:rPr lang="en-GB" sz="1000" dirty="0">
                          <a:latin typeface="Gill Sans MT" panose="020B0502020104020203" pitchFamily="34" charset="0"/>
                        </a:rPr>
                        <a:t>2</a:t>
                      </a:r>
                    </a:p>
                  </a:txBody>
                  <a:tcPr anchor="ctr"/>
                </a:tc>
                <a:tc>
                  <a:txBody>
                    <a:bodyPr/>
                    <a:lstStyle/>
                    <a:p>
                      <a:pPr algn="ctr"/>
                      <a:r>
                        <a:rPr lang="en-GB" sz="1000">
                          <a:latin typeface="Gill Sans MT" panose="020B0502020104020203" pitchFamily="34" charset="0"/>
                        </a:rPr>
                        <a:t>Pastoral</a:t>
                      </a:r>
                      <a:endParaRPr lang="en-GB" sz="1000" dirty="0">
                        <a:latin typeface="Gill Sans MT" panose="020B0502020104020203" pitchFamily="34" charset="0"/>
                      </a:endParaRPr>
                    </a:p>
                  </a:txBody>
                  <a:tcPr anchor="ctr"/>
                </a:tc>
                <a:tc>
                  <a:txBody>
                    <a:bodyPr/>
                    <a:lstStyle/>
                    <a:p>
                      <a:pPr algn="ctr"/>
                      <a:r>
                        <a:rPr lang="en-GB" sz="1000" dirty="0">
                          <a:latin typeface="Gill Sans MT" panose="020B0502020104020203" pitchFamily="34" charset="0"/>
                        </a:rPr>
                        <a:t>How can sexually transmitted infections affect your health?</a:t>
                      </a:r>
                    </a:p>
                  </a:txBody>
                  <a:tcPr anchor="ctr"/>
                </a:tc>
                <a:tc>
                  <a:txBody>
                    <a:bodyPr/>
                    <a:lstStyle/>
                    <a:p>
                      <a:pPr algn="l"/>
                      <a:r>
                        <a:rPr lang="en-GB" sz="1000" dirty="0">
                          <a:latin typeface="Gill Sans MT" panose="020B0502020104020203" pitchFamily="34" charset="0"/>
                        </a:rPr>
                        <a:t>A pair of sessions designed to investigate sexually transmitted infections and risk reduction.</a:t>
                      </a:r>
                    </a:p>
                  </a:txBody>
                  <a:tcPr anchor="ctr"/>
                </a:tc>
                <a:tc>
                  <a:txBody>
                    <a:bodyPr/>
                    <a:lstStyle/>
                    <a:p>
                      <a:pPr marL="0" indent="0" algn="l">
                        <a:buFont typeface="Arial" panose="020B0604020202020204" pitchFamily="34" charset="0"/>
                        <a:buNone/>
                      </a:pPr>
                      <a:r>
                        <a:rPr lang="en-GB" sz="1000" dirty="0">
                          <a:latin typeface="Gill Sans MT" panose="020B0502020104020203" pitchFamily="34" charset="0"/>
                        </a:rPr>
                        <a:t>Building on from the first session we want to ensure students are well informed of the risks regarding STIs and how these risks can be avoided.</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are STIs and how are they transmitted?</a:t>
                      </a:r>
                    </a:p>
                    <a:p>
                      <a:pPr marL="171450" indent="-171450" algn="l">
                        <a:buFont typeface="Arial" panose="020B0604020202020204" pitchFamily="34" charset="0"/>
                        <a:buChar char="•"/>
                      </a:pPr>
                      <a:r>
                        <a:rPr lang="en-GB" sz="1000" dirty="0">
                          <a:latin typeface="Gill Sans MT" panose="020B0502020104020203" pitchFamily="34" charset="0"/>
                        </a:rPr>
                        <a:t>How can I protect myself against infection?</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179398759"/>
                  </a:ext>
                </a:extLst>
              </a:tr>
              <a:tr h="810558">
                <a:tc>
                  <a:txBody>
                    <a:bodyPr/>
                    <a:lstStyle/>
                    <a:p>
                      <a:pPr algn="ctr"/>
                      <a:r>
                        <a:rPr lang="en-GB" sz="1000" dirty="0">
                          <a:latin typeface="Gill Sans MT" panose="020B0502020104020203" pitchFamily="34" charset="0"/>
                        </a:rPr>
                        <a:t>3</a:t>
                      </a:r>
                    </a:p>
                  </a:txBody>
                  <a:tcPr anchor="ctr"/>
                </a:tc>
                <a:tc>
                  <a:txBody>
                    <a:bodyPr/>
                    <a:lstStyle/>
                    <a:p>
                      <a:pPr algn="ctr"/>
                      <a:r>
                        <a:rPr lang="en-GB" sz="1000" b="1">
                          <a:latin typeface="Gill Sans MT" panose="020B0502020104020203" pitchFamily="34" charset="0"/>
                        </a:rPr>
                        <a:t>Drop Down</a:t>
                      </a:r>
                      <a:endParaRPr lang="en-GB" sz="1000" b="1" dirty="0">
                        <a:latin typeface="Gill Sans MT" panose="020B0502020104020203" pitchFamily="34" charset="0"/>
                      </a:endParaRPr>
                    </a:p>
                  </a:txBody>
                  <a:tcPr anchor="ctr"/>
                </a:tc>
                <a:tc>
                  <a:txBody>
                    <a:bodyPr/>
                    <a:lstStyle/>
                    <a:p>
                      <a:pPr algn="ctr"/>
                      <a:r>
                        <a:rPr lang="en-GB" sz="1000" dirty="0">
                          <a:latin typeface="Gill Sans MT" panose="020B0502020104020203" pitchFamily="34" charset="0"/>
                        </a:rPr>
                        <a:t>What choices can couples make about contraception?</a:t>
                      </a:r>
                    </a:p>
                  </a:txBody>
                  <a:tcPr anchor="ctr"/>
                </a:tc>
                <a:tc>
                  <a:txBody>
                    <a:bodyPr/>
                    <a:lstStyle/>
                    <a:p>
                      <a:pPr algn="l"/>
                      <a:r>
                        <a:rPr lang="en-GB" sz="1000" dirty="0">
                          <a:latin typeface="Gill Sans MT" panose="020B0502020104020203" pitchFamily="34" charset="0"/>
                        </a:rPr>
                        <a:t>A lesson focused on understanding the significance of thinking carefully about contraception within intimate relationships.</a:t>
                      </a:r>
                    </a:p>
                  </a:txBody>
                  <a:tcPr anchor="ctr"/>
                </a:tc>
                <a:tc>
                  <a:txBody>
                    <a:bodyPr/>
                    <a:lstStyle/>
                    <a:p>
                      <a:pPr algn="l"/>
                      <a:r>
                        <a:rPr lang="en-GB" sz="1000" dirty="0">
                          <a:latin typeface="Gill Sans MT" panose="020B0502020104020203" pitchFamily="34" charset="0"/>
                        </a:rPr>
                        <a:t>Having begun to consider intimate relationships and the dangers of STIs it is essential that our students are well informed regarding contraceptive methods.</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Why is thinking carefully about contraception significant?</a:t>
                      </a:r>
                    </a:p>
                    <a:p>
                      <a:pPr marL="171450" indent="-171450" algn="l">
                        <a:buFont typeface="Arial" panose="020B0604020202020204" pitchFamily="34" charset="0"/>
                        <a:buChar char="•"/>
                      </a:pPr>
                      <a:r>
                        <a:rPr lang="en-GB" sz="1000" dirty="0">
                          <a:latin typeface="Gill Sans MT" panose="020B0502020104020203" pitchFamily="34" charset="0"/>
                        </a:rPr>
                        <a:t>What contraceptive methods are available?</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820297890"/>
                  </a:ext>
                </a:extLst>
              </a:tr>
              <a:tr h="231588">
                <a:tc>
                  <a:txBody>
                    <a:bodyPr/>
                    <a:lstStyle/>
                    <a:p>
                      <a:pPr algn="ctr"/>
                      <a:r>
                        <a:rPr lang="en-GB" sz="1000" dirty="0">
                          <a:latin typeface="Gill Sans MT" panose="020B0502020104020203" pitchFamily="34" charset="0"/>
                        </a:rPr>
                        <a:t>4</a:t>
                      </a:r>
                    </a:p>
                  </a:txBody>
                  <a:tcPr anchor="ctr"/>
                </a:tc>
                <a:tc>
                  <a:txBody>
                    <a:bodyPr/>
                    <a:lstStyle/>
                    <a:p>
                      <a:pPr algn="ctr"/>
                      <a:r>
                        <a:rPr lang="en-GB" sz="1000">
                          <a:latin typeface="Gill Sans MT" panose="020B0502020104020203" pitchFamily="34" charset="0"/>
                        </a:rPr>
                        <a:t>Pastoral</a:t>
                      </a:r>
                      <a:endParaRPr lang="en-GB" sz="1000" dirty="0">
                        <a:latin typeface="Gill Sans MT" panose="020B0502020104020203" pitchFamily="34" charset="0"/>
                      </a:endParaRPr>
                    </a:p>
                  </a:txBody>
                  <a:tcPr anchor="ctr"/>
                </a:tc>
                <a:tc gridSpan="4">
                  <a:txBody>
                    <a:bodyPr/>
                    <a:lstStyle/>
                    <a:p>
                      <a:pPr algn="ctr"/>
                      <a:r>
                        <a:rPr lang="en-GB" sz="1000" dirty="0">
                          <a:latin typeface="Gill Sans MT" panose="020B0502020104020203" pitchFamily="34" charset="0"/>
                        </a:rPr>
                        <a:t>Citizenship Focus Week</a:t>
                      </a: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892105629"/>
                  </a:ext>
                </a:extLst>
              </a:tr>
              <a:tr h="955300">
                <a:tc>
                  <a:txBody>
                    <a:bodyPr/>
                    <a:lstStyle/>
                    <a:p>
                      <a:pPr algn="ctr"/>
                      <a:r>
                        <a:rPr lang="en-GB" sz="1000" dirty="0">
                          <a:latin typeface="Gill Sans MT" panose="020B0502020104020203" pitchFamily="34" charset="0"/>
                        </a:rPr>
                        <a:t>5</a:t>
                      </a:r>
                    </a:p>
                  </a:txBody>
                  <a:tcPr anchor="ctr"/>
                </a:tc>
                <a:tc>
                  <a:txBody>
                    <a:bodyPr/>
                    <a:lstStyle/>
                    <a:p>
                      <a:pPr algn="ctr"/>
                      <a:r>
                        <a:rPr lang="en-GB" sz="1000" b="1">
                          <a:latin typeface="Gill Sans MT" panose="020B0502020104020203" pitchFamily="34" charset="0"/>
                        </a:rPr>
                        <a:t>Drop Down</a:t>
                      </a:r>
                      <a:endParaRPr lang="en-GB" sz="1000" b="1" dirty="0">
                        <a:latin typeface="Gill Sans MT" panose="020B0502020104020203" pitchFamily="34" charset="0"/>
                      </a:endParaRPr>
                    </a:p>
                  </a:txBody>
                  <a:tcPr anchor="ctr"/>
                </a:tc>
                <a:tc>
                  <a:txBody>
                    <a:bodyPr/>
                    <a:lstStyle/>
                    <a:p>
                      <a:pPr algn="ctr"/>
                      <a:r>
                        <a:rPr lang="en-GB" sz="1000" dirty="0">
                          <a:latin typeface="Gill Sans MT" panose="020B0502020104020203" pitchFamily="34" charset="0"/>
                        </a:rPr>
                        <a:t>How can I identify and manage pressure in relationships?</a:t>
                      </a:r>
                    </a:p>
                  </a:txBody>
                  <a:tcPr anchor="ctr"/>
                </a:tc>
                <a:tc>
                  <a:txBody>
                    <a:bodyPr/>
                    <a:lstStyle/>
                    <a:p>
                      <a:pPr algn="l"/>
                      <a:r>
                        <a:rPr lang="en-GB" sz="1000" dirty="0">
                          <a:latin typeface="Gill Sans MT" panose="020B0502020104020203" pitchFamily="34" charset="0"/>
                        </a:rPr>
                        <a:t>A lesson designed to identify and manage sexual pressure and to reinforce key messages regarding consent.</a:t>
                      </a:r>
                    </a:p>
                  </a:txBody>
                  <a:tcPr anchor="ctr"/>
                </a:tc>
                <a:tc>
                  <a:txBody>
                    <a:bodyPr/>
                    <a:lstStyle/>
                    <a:p>
                      <a:pPr algn="l"/>
                      <a:r>
                        <a:rPr lang="en-GB" sz="1000" dirty="0">
                          <a:latin typeface="Gill Sans MT" panose="020B0502020104020203" pitchFamily="34" charset="0"/>
                        </a:rPr>
                        <a:t>Building on from previous sessions we want to help students consider how peer pressure may affect our perceptions of relationships with consequences for how we behave.</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How can peer pressure affect relationships?</a:t>
                      </a:r>
                    </a:p>
                    <a:p>
                      <a:pPr marL="171450" indent="-171450" algn="l">
                        <a:buFont typeface="Arial" panose="020B0604020202020204" pitchFamily="34" charset="0"/>
                        <a:buChar char="•"/>
                      </a:pPr>
                      <a:r>
                        <a:rPr lang="en-GB" sz="1000" dirty="0">
                          <a:latin typeface="Gill Sans MT" panose="020B0502020104020203" pitchFamily="34" charset="0"/>
                        </a:rPr>
                        <a:t>How can pressure within relationships affect them?</a:t>
                      </a:r>
                    </a:p>
                    <a:p>
                      <a:pPr marL="171450" indent="-171450" algn="l">
                        <a:buFont typeface="Arial" panose="020B0604020202020204" pitchFamily="34" charset="0"/>
                        <a:buChar char="•"/>
                      </a:pPr>
                      <a:r>
                        <a:rPr lang="en-GB" sz="1000" dirty="0">
                          <a:latin typeface="Gill Sans MT" panose="020B0502020104020203" pitchFamily="34" charset="0"/>
                        </a:rPr>
                        <a:t>What strategies can we use to manage pressure concerning relationships?</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070933834"/>
                  </a:ext>
                </a:extLst>
              </a:tr>
              <a:tr h="325473">
                <a:tc>
                  <a:txBody>
                    <a:bodyPr/>
                    <a:lstStyle/>
                    <a:p>
                      <a:pPr algn="ctr"/>
                      <a:r>
                        <a:rPr lang="en-GB" sz="1000" dirty="0">
                          <a:latin typeface="Gill Sans MT" panose="020B0502020104020203" pitchFamily="34" charset="0"/>
                        </a:rPr>
                        <a:t>6</a:t>
                      </a:r>
                    </a:p>
                  </a:txBody>
                  <a:tcPr anchor="ctr"/>
                </a:tc>
                <a:tc>
                  <a:txBody>
                    <a:bodyPr/>
                    <a:lstStyle/>
                    <a:p>
                      <a:pPr algn="ctr"/>
                      <a:r>
                        <a:rPr lang="en-GB" sz="1000" dirty="0">
                          <a:latin typeface="Gill Sans MT" panose="020B0502020104020203" pitchFamily="34" charset="0"/>
                        </a:rPr>
                        <a:t>Pastoral</a:t>
                      </a:r>
                    </a:p>
                  </a:txBody>
                  <a:tcPr anchor="ctr"/>
                </a:tc>
                <a:tc gridSpan="4">
                  <a:txBody>
                    <a:bodyPr/>
                    <a:lstStyle/>
                    <a:p>
                      <a:pPr algn="ctr"/>
                      <a:r>
                        <a:rPr lang="en-GB" sz="1000" dirty="0">
                          <a:latin typeface="Gill Sans MT" panose="020B0502020104020203" pitchFamily="34" charset="0"/>
                        </a:rPr>
                        <a:t>End of Unit Quiz</a:t>
                      </a: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pPr marL="171450" indent="-171450">
                        <a:buFont typeface="Arial" panose="020B0604020202020204" pitchFamily="34" charset="0"/>
                        <a:buChar char="•"/>
                      </a:pPr>
                      <a:endParaRPr lang="en-GB" sz="1000" dirty="0">
                        <a:latin typeface="Gill Sans MT" panose="020B0502020104020203" pitchFamily="34" charset="0"/>
                      </a:endParaRPr>
                    </a:p>
                  </a:txBody>
                  <a:tcPr anchor="ctr"/>
                </a:tc>
                <a:tc>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2769555873"/>
                  </a:ext>
                </a:extLst>
              </a:tr>
            </a:tbl>
          </a:graphicData>
        </a:graphic>
      </p:graphicFrame>
      <p:sp>
        <p:nvSpPr>
          <p:cNvPr id="6" name="Rectangle 5">
            <a:extLst>
              <a:ext uri="{FF2B5EF4-FFF2-40B4-BE49-F238E27FC236}">
                <a16:creationId xmlns:a16="http://schemas.microsoft.com/office/drawing/2014/main" id="{25C29987-0CC7-4ABB-B562-4D6EAE49F535}"/>
              </a:ext>
            </a:extLst>
          </p:cNvPr>
          <p:cNvSpPr/>
          <p:nvPr/>
        </p:nvSpPr>
        <p:spPr>
          <a:xfrm>
            <a:off x="154641" y="895450"/>
            <a:ext cx="9581029" cy="73866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400" dirty="0">
                <a:latin typeface="Gill Sans MT" panose="020B0502020104020203" pitchFamily="34" charset="0"/>
              </a:rPr>
              <a:t>Experience shows that a number of students will be engaging in sexual experimentation from this age. We want to equip students at a timely stage with the knowledge, understanding and skills they need to ensure that their relationships are healthy, caring and safe. Year 9 parents are contacted to make them aware of this unit and have a legal right of withdrawal from it.</a:t>
            </a:r>
          </a:p>
        </p:txBody>
      </p:sp>
    </p:spTree>
    <p:extLst>
      <p:ext uri="{BB962C8B-B14F-4D97-AF65-F5344CB8AC3E}">
        <p14:creationId xmlns:p14="http://schemas.microsoft.com/office/powerpoint/2010/main" val="37573695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3FD1E50-BB8D-450D-94E1-6206249C7FCC}"/>
              </a:ext>
            </a:extLst>
          </p:cNvPr>
          <p:cNvGraphicFramePr>
            <a:graphicFrameLocks noGrp="1"/>
          </p:cNvGraphicFramePr>
          <p:nvPr>
            <p:extLst>
              <p:ext uri="{D42A27DB-BD31-4B8C-83A1-F6EECF244321}">
                <p14:modId xmlns:p14="http://schemas.microsoft.com/office/powerpoint/2010/main" val="2867915182"/>
              </p:ext>
            </p:extLst>
          </p:nvPr>
        </p:nvGraphicFramePr>
        <p:xfrm>
          <a:off x="1651000" y="48126"/>
          <a:ext cx="6604000" cy="670560"/>
        </p:xfrm>
        <a:graphic>
          <a:graphicData uri="http://schemas.openxmlformats.org/drawingml/2006/table">
            <a:tbl>
              <a:tblPr firstRow="1" bandRow="1">
                <a:tableStyleId>{327F97BB-C833-4FB7-BDE5-3F7075034690}</a:tableStyleId>
              </a:tblPr>
              <a:tblGrid>
                <a:gridCol w="6604000">
                  <a:extLst>
                    <a:ext uri="{9D8B030D-6E8A-4147-A177-3AD203B41FA5}">
                      <a16:colId xmlns:a16="http://schemas.microsoft.com/office/drawing/2014/main" val="2446407279"/>
                    </a:ext>
                  </a:extLst>
                </a:gridCol>
              </a:tblGrid>
              <a:tr h="0">
                <a:tc>
                  <a:txBody>
                    <a:bodyPr/>
                    <a:lstStyle/>
                    <a:p>
                      <a:pPr algn="ctr"/>
                      <a:r>
                        <a:rPr lang="en-GB" dirty="0">
                          <a:solidFill>
                            <a:sysClr val="windowText" lastClr="000000"/>
                          </a:solidFill>
                          <a:latin typeface="Gill Sans MT" panose="020B0502020104020203" pitchFamily="34" charset="0"/>
                        </a:rPr>
                        <a:t>Year 9 Unit 2: Health and Wellbeing</a:t>
                      </a:r>
                    </a:p>
                  </a:txBody>
                  <a:tcPr/>
                </a:tc>
                <a:extLst>
                  <a:ext uri="{0D108BD9-81ED-4DB2-BD59-A6C34878D82A}">
                    <a16:rowId xmlns:a16="http://schemas.microsoft.com/office/drawing/2014/main" val="1534839487"/>
                  </a:ext>
                </a:extLst>
              </a:tr>
              <a:tr h="0">
                <a:tc>
                  <a:txBody>
                    <a:bodyPr/>
                    <a:lstStyle/>
                    <a:p>
                      <a:pPr algn="ctr"/>
                      <a:r>
                        <a:rPr lang="en-GB" sz="1400" dirty="0">
                          <a:solidFill>
                            <a:sysClr val="windowText" lastClr="000000"/>
                          </a:solidFill>
                          <a:latin typeface="Gill Sans MT" panose="020B0502020104020203" pitchFamily="34" charset="0"/>
                        </a:rPr>
                        <a:t>How can I make good decisions regarding alcohol, smoking and drugs?</a:t>
                      </a:r>
                    </a:p>
                  </a:txBody>
                  <a:tcPr/>
                </a:tc>
                <a:extLst>
                  <a:ext uri="{0D108BD9-81ED-4DB2-BD59-A6C34878D82A}">
                    <a16:rowId xmlns:a16="http://schemas.microsoft.com/office/drawing/2014/main" val="509136530"/>
                  </a:ext>
                </a:extLst>
              </a:tr>
            </a:tbl>
          </a:graphicData>
        </a:graphic>
      </p:graphicFrame>
      <p:graphicFrame>
        <p:nvGraphicFramePr>
          <p:cNvPr id="5" name="Table 4">
            <a:extLst>
              <a:ext uri="{FF2B5EF4-FFF2-40B4-BE49-F238E27FC236}">
                <a16:creationId xmlns:a16="http://schemas.microsoft.com/office/drawing/2014/main" id="{2BD6F14D-5735-4CCC-812D-1BE1E5C02B11}"/>
              </a:ext>
            </a:extLst>
          </p:cNvPr>
          <p:cNvGraphicFramePr>
            <a:graphicFrameLocks noGrp="1"/>
          </p:cNvGraphicFramePr>
          <p:nvPr>
            <p:extLst>
              <p:ext uri="{D42A27DB-BD31-4B8C-83A1-F6EECF244321}">
                <p14:modId xmlns:p14="http://schemas.microsoft.com/office/powerpoint/2010/main" val="3521178830"/>
              </p:ext>
            </p:extLst>
          </p:nvPr>
        </p:nvGraphicFramePr>
        <p:xfrm>
          <a:off x="138953" y="1571349"/>
          <a:ext cx="9596718" cy="5171793"/>
        </p:xfrm>
        <a:graphic>
          <a:graphicData uri="http://schemas.openxmlformats.org/drawingml/2006/table">
            <a:tbl>
              <a:tblPr firstRow="1" bandRow="1">
                <a:tableStyleId>{5940675A-B579-460E-94D1-54222C63F5DA}</a:tableStyleId>
              </a:tblPr>
              <a:tblGrid>
                <a:gridCol w="578654">
                  <a:extLst>
                    <a:ext uri="{9D8B030D-6E8A-4147-A177-3AD203B41FA5}">
                      <a16:colId xmlns:a16="http://schemas.microsoft.com/office/drawing/2014/main" val="1822299965"/>
                    </a:ext>
                  </a:extLst>
                </a:gridCol>
                <a:gridCol w="798282">
                  <a:extLst>
                    <a:ext uri="{9D8B030D-6E8A-4147-A177-3AD203B41FA5}">
                      <a16:colId xmlns:a16="http://schemas.microsoft.com/office/drawing/2014/main" val="3189252040"/>
                    </a:ext>
                  </a:extLst>
                </a:gridCol>
                <a:gridCol w="1930244">
                  <a:extLst>
                    <a:ext uri="{9D8B030D-6E8A-4147-A177-3AD203B41FA5}">
                      <a16:colId xmlns:a16="http://schemas.microsoft.com/office/drawing/2014/main" val="1227866142"/>
                    </a:ext>
                  </a:extLst>
                </a:gridCol>
                <a:gridCol w="1930244">
                  <a:extLst>
                    <a:ext uri="{9D8B030D-6E8A-4147-A177-3AD203B41FA5}">
                      <a16:colId xmlns:a16="http://schemas.microsoft.com/office/drawing/2014/main" val="4254456650"/>
                    </a:ext>
                  </a:extLst>
                </a:gridCol>
                <a:gridCol w="1930244">
                  <a:extLst>
                    <a:ext uri="{9D8B030D-6E8A-4147-A177-3AD203B41FA5}">
                      <a16:colId xmlns:a16="http://schemas.microsoft.com/office/drawing/2014/main" val="1644052347"/>
                    </a:ext>
                  </a:extLst>
                </a:gridCol>
                <a:gridCol w="1930244">
                  <a:extLst>
                    <a:ext uri="{9D8B030D-6E8A-4147-A177-3AD203B41FA5}">
                      <a16:colId xmlns:a16="http://schemas.microsoft.com/office/drawing/2014/main" val="997907369"/>
                    </a:ext>
                  </a:extLst>
                </a:gridCol>
                <a:gridCol w="498806">
                  <a:extLst>
                    <a:ext uri="{9D8B030D-6E8A-4147-A177-3AD203B41FA5}">
                      <a16:colId xmlns:a16="http://schemas.microsoft.com/office/drawing/2014/main" val="223221432"/>
                    </a:ext>
                  </a:extLst>
                </a:gridCol>
              </a:tblGrid>
              <a:tr h="231588">
                <a:tc>
                  <a:txBody>
                    <a:bodyPr/>
                    <a:lstStyle/>
                    <a:p>
                      <a:pPr algn="l"/>
                      <a:r>
                        <a:rPr lang="en-GB" sz="1000" dirty="0">
                          <a:latin typeface="Gill Sans MT" panose="020B0502020104020203" pitchFamily="34" charset="0"/>
                        </a:rPr>
                        <a:t>Session</a:t>
                      </a:r>
                    </a:p>
                  </a:txBody>
                  <a:tcPr anchor="ctr"/>
                </a:tc>
                <a:tc>
                  <a:txBody>
                    <a:bodyPr/>
                    <a:lstStyle/>
                    <a:p>
                      <a:pPr algn="l"/>
                      <a:r>
                        <a:rPr lang="en-GB" sz="1000" dirty="0">
                          <a:latin typeface="Gill Sans MT" panose="020B0502020104020203" pitchFamily="34" charset="0"/>
                        </a:rPr>
                        <a:t>Format</a:t>
                      </a:r>
                    </a:p>
                  </a:txBody>
                  <a:tcPr anchor="ctr"/>
                </a:tc>
                <a:tc>
                  <a:txBody>
                    <a:bodyPr/>
                    <a:lstStyle/>
                    <a:p>
                      <a:pPr algn="l"/>
                      <a:r>
                        <a:rPr lang="en-GB" sz="1000" dirty="0">
                          <a:latin typeface="Gill Sans MT" panose="020B0502020104020203" pitchFamily="34" charset="0"/>
                        </a:rPr>
                        <a:t>Heading</a:t>
                      </a:r>
                    </a:p>
                  </a:txBody>
                  <a:tcPr/>
                </a:tc>
                <a:tc>
                  <a:txBody>
                    <a:bodyPr/>
                    <a:lstStyle/>
                    <a:p>
                      <a:pPr algn="l"/>
                      <a:r>
                        <a:rPr lang="en-GB" sz="1000" dirty="0">
                          <a:latin typeface="Gill Sans MT" panose="020B0502020104020203" pitchFamily="34" charset="0"/>
                        </a:rPr>
                        <a:t>What are we learning?</a:t>
                      </a:r>
                    </a:p>
                  </a:txBody>
                  <a:tcPr/>
                </a:tc>
                <a:tc>
                  <a:txBody>
                    <a:bodyPr/>
                    <a:lstStyle/>
                    <a:p>
                      <a:pPr algn="l"/>
                      <a:r>
                        <a:rPr lang="en-GB" sz="1000" dirty="0">
                          <a:latin typeface="Gill Sans MT" panose="020B0502020104020203" pitchFamily="34" charset="0"/>
                        </a:rPr>
                        <a:t>Why now?</a:t>
                      </a:r>
                    </a:p>
                  </a:txBody>
                  <a:tcPr/>
                </a:tc>
                <a:tc>
                  <a:txBody>
                    <a:bodyPr/>
                    <a:lstStyle/>
                    <a:p>
                      <a:pPr algn="l"/>
                      <a:r>
                        <a:rPr lang="en-GB" sz="1000" dirty="0">
                          <a:latin typeface="Gill Sans MT" panose="020B0502020104020203" pitchFamily="34" charset="0"/>
                        </a:rPr>
                        <a:t>Key Questions</a:t>
                      </a:r>
                    </a:p>
                  </a:txBody>
                  <a:tcPr/>
                </a:tc>
                <a:tc>
                  <a:txBody>
                    <a:bodyPr/>
                    <a:lstStyle/>
                    <a:p>
                      <a:pPr algn="l"/>
                      <a:r>
                        <a:rPr lang="en-GB" sz="600" dirty="0">
                          <a:latin typeface="Gill Sans MT" panose="020B0502020104020203" pitchFamily="34" charset="0"/>
                        </a:rPr>
                        <a:t>Statutory Content</a:t>
                      </a:r>
                    </a:p>
                  </a:txBody>
                  <a:tcPr/>
                </a:tc>
                <a:extLst>
                  <a:ext uri="{0D108BD9-81ED-4DB2-BD59-A6C34878D82A}">
                    <a16:rowId xmlns:a16="http://schemas.microsoft.com/office/drawing/2014/main" val="2652338647"/>
                  </a:ext>
                </a:extLst>
              </a:tr>
              <a:tr h="665815">
                <a:tc>
                  <a:txBody>
                    <a:bodyPr/>
                    <a:lstStyle/>
                    <a:p>
                      <a:pPr algn="ctr"/>
                      <a:r>
                        <a:rPr lang="en-GB" sz="1000" dirty="0">
                          <a:latin typeface="Gill Sans MT" panose="020B0502020104020203" pitchFamily="34" charset="0"/>
                        </a:rPr>
                        <a:t>1</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What are the dangers linked with addiction to tobacco and nicotine?</a:t>
                      </a:r>
                    </a:p>
                  </a:txBody>
                  <a:tcPr anchor="ctr"/>
                </a:tc>
                <a:tc>
                  <a:txBody>
                    <a:bodyPr/>
                    <a:lstStyle/>
                    <a:p>
                      <a:pPr algn="l"/>
                      <a:r>
                        <a:rPr lang="en-GB" sz="1000" dirty="0">
                          <a:latin typeface="Gill Sans MT" panose="020B0502020104020203" pitchFamily="34" charset="0"/>
                        </a:rPr>
                        <a:t>A lesson investigating the health dangers around tobacco and nicotine products.</a:t>
                      </a:r>
                    </a:p>
                  </a:txBody>
                  <a:tcPr anchor="ctr"/>
                </a:tc>
                <a:tc>
                  <a:txBody>
                    <a:bodyPr/>
                    <a:lstStyle/>
                    <a:p>
                      <a:pPr algn="l"/>
                      <a:r>
                        <a:rPr lang="en-GB" sz="800" dirty="0">
                          <a:latin typeface="Gill Sans MT" panose="020B0502020104020203" pitchFamily="34" charset="0"/>
                        </a:rPr>
                        <a:t>Historically, tobacco has often been the first substance experimentation faced by secondary-aged children. In recent times nicotine products such as vapes have also increased in popularity.</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are the short and long term consequences of addiction to tobacco and / or nicotine?</a:t>
                      </a:r>
                    </a:p>
                    <a:p>
                      <a:pPr marL="171450" indent="-171450" algn="l">
                        <a:buFont typeface="Arial" panose="020B0604020202020204" pitchFamily="34" charset="0"/>
                        <a:buChar char="•"/>
                      </a:pPr>
                      <a:r>
                        <a:rPr lang="en-GB" sz="1000" dirty="0">
                          <a:latin typeface="Gill Sans MT" panose="020B0502020104020203" pitchFamily="34" charset="0"/>
                        </a:rPr>
                        <a:t>How can I avoid peer pressure to smoke / vape?</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518467286"/>
                  </a:ext>
                </a:extLst>
              </a:tr>
              <a:tr h="231588">
                <a:tc>
                  <a:txBody>
                    <a:bodyPr/>
                    <a:lstStyle/>
                    <a:p>
                      <a:pPr algn="ctr"/>
                      <a:r>
                        <a:rPr lang="en-GB" sz="1000" dirty="0">
                          <a:latin typeface="Gill Sans MT" panose="020B0502020104020203" pitchFamily="34" charset="0"/>
                        </a:rPr>
                        <a:t>2</a:t>
                      </a:r>
                    </a:p>
                  </a:txBody>
                  <a:tcPr anchor="ctr"/>
                </a:tc>
                <a:tc>
                  <a:txBody>
                    <a:bodyPr/>
                    <a:lstStyle/>
                    <a:p>
                      <a:pPr algn="ctr"/>
                      <a:r>
                        <a:rPr lang="en-GB" sz="1000" dirty="0">
                          <a:latin typeface="Gill Sans MT" panose="020B0502020104020203" pitchFamily="34" charset="0"/>
                        </a:rPr>
                        <a:t>Pastoral</a:t>
                      </a:r>
                    </a:p>
                  </a:txBody>
                  <a:tcPr anchor="ctr"/>
                </a:tc>
                <a:tc>
                  <a:txBody>
                    <a:bodyPr/>
                    <a:lstStyle/>
                    <a:p>
                      <a:pPr algn="ctr"/>
                      <a:r>
                        <a:rPr lang="en-GB" sz="1000" dirty="0">
                          <a:latin typeface="Gill Sans MT" panose="020B0502020104020203" pitchFamily="34" charset="0"/>
                        </a:rPr>
                        <a:t>How can substance addiction affect my physical and mental health?</a:t>
                      </a:r>
                    </a:p>
                  </a:txBody>
                  <a:tcPr anchor="ctr"/>
                </a:tc>
                <a:tc>
                  <a:txBody>
                    <a:bodyPr/>
                    <a:lstStyle/>
                    <a:p>
                      <a:pPr algn="l"/>
                      <a:r>
                        <a:rPr lang="en-GB" sz="1000" dirty="0">
                          <a:latin typeface="Gill Sans MT" panose="020B0502020104020203" pitchFamily="34" charset="0"/>
                        </a:rPr>
                        <a:t>A lesson to outline the affects that substance addiction can have.</a:t>
                      </a:r>
                    </a:p>
                  </a:txBody>
                  <a:tcPr anchor="ctr"/>
                </a:tc>
                <a:tc>
                  <a:txBody>
                    <a:bodyPr/>
                    <a:lstStyle/>
                    <a:p>
                      <a:pPr marL="0" indent="0" algn="l">
                        <a:buFont typeface="Arial" panose="020B0604020202020204" pitchFamily="34" charset="0"/>
                        <a:buNone/>
                      </a:pPr>
                      <a:r>
                        <a:rPr lang="en-GB" sz="800" dirty="0">
                          <a:latin typeface="Gill Sans MT" panose="020B0502020104020203" pitchFamily="34" charset="0"/>
                        </a:rPr>
                        <a:t>We want students to have an understanding of a core concept from this unit – addiction. </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How can addiction affect my physical and mental health?</a:t>
                      </a:r>
                    </a:p>
                    <a:p>
                      <a:pPr marL="171450" indent="-171450" algn="l">
                        <a:buFont typeface="Arial" panose="020B0604020202020204" pitchFamily="34" charset="0"/>
                        <a:buChar char="•"/>
                      </a:pPr>
                      <a:r>
                        <a:rPr lang="en-GB" sz="1000" dirty="0">
                          <a:latin typeface="Gill Sans MT" panose="020B0502020104020203" pitchFamily="34" charset="0"/>
                        </a:rPr>
                        <a:t>What support is available for those affected by addiction?</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179398759"/>
                  </a:ext>
                </a:extLst>
              </a:tr>
              <a:tr h="810558">
                <a:tc>
                  <a:txBody>
                    <a:bodyPr/>
                    <a:lstStyle/>
                    <a:p>
                      <a:pPr algn="ctr"/>
                      <a:r>
                        <a:rPr lang="en-GB" sz="1000" dirty="0">
                          <a:latin typeface="Gill Sans MT" panose="020B0502020104020203" pitchFamily="34" charset="0"/>
                        </a:rPr>
                        <a:t>3</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Gill Sans MT" panose="020B0502020104020203" pitchFamily="34" charset="0"/>
                        </a:rPr>
                        <a:t>How can alcohol consumption link to risk taking behaviours?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latin typeface="Gill Sans MT" panose="020B0502020104020203" pitchFamily="34" charset="0"/>
                        </a:rPr>
                        <a:t>A lesson to investigate the harmful potential of alcohol and how risk-taking behaviour is altered under the influence of alcohol.</a:t>
                      </a:r>
                    </a:p>
                  </a:txBody>
                  <a:tcPr anchor="ctr"/>
                </a:tc>
                <a:tc>
                  <a:txBody>
                    <a:bodyPr/>
                    <a:lstStyle/>
                    <a:p>
                      <a:pPr algn="l"/>
                      <a:r>
                        <a:rPr lang="en-GB" sz="800" dirty="0">
                          <a:latin typeface="Gill Sans MT" panose="020B0502020104020203" pitchFamily="34" charset="0"/>
                        </a:rPr>
                        <a:t>Year 9 students are likely to begin experimentation with alcohol, we aim to broaden awareness of the effects of alcohol, and investigate risk-taking behaviour.</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are the risks associated with consumption of alcohol?</a:t>
                      </a:r>
                    </a:p>
                    <a:p>
                      <a:pPr marL="171450" indent="-171450" algn="l">
                        <a:buFont typeface="Arial" panose="020B0604020202020204" pitchFamily="34" charset="0"/>
                        <a:buChar char="•"/>
                      </a:pPr>
                      <a:r>
                        <a:rPr lang="en-GB" sz="1000" dirty="0">
                          <a:latin typeface="Gill Sans MT" panose="020B0502020104020203" pitchFamily="34" charset="0"/>
                        </a:rPr>
                        <a:t>How can consuming alcohol lead to risky behaviours?</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820297890"/>
                  </a:ext>
                </a:extLst>
              </a:tr>
              <a:tr h="231588">
                <a:tc>
                  <a:txBody>
                    <a:bodyPr/>
                    <a:lstStyle/>
                    <a:p>
                      <a:pPr algn="ctr"/>
                      <a:r>
                        <a:rPr lang="en-GB" sz="1000" dirty="0">
                          <a:latin typeface="Gill Sans MT" panose="020B0502020104020203" pitchFamily="34" charset="0"/>
                        </a:rPr>
                        <a:t>4</a:t>
                      </a:r>
                    </a:p>
                  </a:txBody>
                  <a:tcPr anchor="ctr"/>
                </a:tc>
                <a:tc>
                  <a:txBody>
                    <a:bodyPr/>
                    <a:lstStyle/>
                    <a:p>
                      <a:pPr algn="ctr"/>
                      <a:r>
                        <a:rPr lang="en-GB" sz="1000" dirty="0">
                          <a:latin typeface="Gill Sans MT" panose="020B0502020104020203" pitchFamily="34" charset="0"/>
                        </a:rPr>
                        <a:t>Pastoral</a:t>
                      </a:r>
                    </a:p>
                  </a:txBody>
                  <a:tcPr anchor="ctr"/>
                </a:tc>
                <a:tc>
                  <a:txBody>
                    <a:bodyPr/>
                    <a:lstStyle/>
                    <a:p>
                      <a:pPr algn="ctr"/>
                      <a:r>
                        <a:rPr lang="en-GB" sz="1000" dirty="0">
                          <a:latin typeface="Gill Sans MT" panose="020B0502020104020203" pitchFamily="34" charset="0"/>
                        </a:rPr>
                        <a:t>Why are some drugs legal, and others illegal?</a:t>
                      </a:r>
                    </a:p>
                  </a:txBody>
                  <a:tcPr anchor="ctr"/>
                </a:tc>
                <a:tc>
                  <a:txBody>
                    <a:bodyPr/>
                    <a:lstStyle/>
                    <a:p>
                      <a:pPr algn="l"/>
                      <a:r>
                        <a:rPr lang="en-GB" sz="1000" dirty="0">
                          <a:latin typeface="Gill Sans MT" panose="020B0502020104020203" pitchFamily="34" charset="0"/>
                        </a:rPr>
                        <a:t>A lesson to introduce the difference in law between legal and illegal substances.</a:t>
                      </a:r>
                    </a:p>
                  </a:txBody>
                  <a:tcPr anchor="ctr"/>
                </a:tc>
                <a:tc>
                  <a:txBody>
                    <a:bodyPr/>
                    <a:lstStyle/>
                    <a:p>
                      <a:pPr algn="l"/>
                      <a:r>
                        <a:rPr lang="en-GB" sz="800" dirty="0">
                          <a:latin typeface="Gill Sans MT" panose="020B0502020104020203" pitchFamily="34" charset="0"/>
                        </a:rPr>
                        <a:t>Ahead of the upcoming session, we want students to understand the differences between legal and illegal substances as well as noting that some substances are legal but regulated.</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Why are some substances legal and others illegal?</a:t>
                      </a:r>
                    </a:p>
                    <a:p>
                      <a:pPr marL="171450" indent="-171450" algn="l">
                        <a:buFont typeface="Arial" panose="020B0604020202020204" pitchFamily="34" charset="0"/>
                        <a:buChar char="•"/>
                      </a:pPr>
                      <a:r>
                        <a:rPr lang="en-GB" sz="1000" dirty="0">
                          <a:latin typeface="Gill Sans MT" panose="020B0502020104020203" pitchFamily="34" charset="0"/>
                        </a:rPr>
                        <a:t>Are there risks associated with legal substances?</a:t>
                      </a:r>
                    </a:p>
                  </a:txBody>
                  <a:tcPr anchor="ctr"/>
                </a:tc>
                <a:tc>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892105629"/>
                  </a:ext>
                </a:extLst>
              </a:tr>
              <a:tr h="955300">
                <a:tc>
                  <a:txBody>
                    <a:bodyPr/>
                    <a:lstStyle/>
                    <a:p>
                      <a:pPr algn="ctr"/>
                      <a:r>
                        <a:rPr lang="en-GB" sz="1000" dirty="0">
                          <a:latin typeface="Gill Sans MT" panose="020B0502020104020203" pitchFamily="34" charset="0"/>
                        </a:rPr>
                        <a:t>5</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What are the risks linked to substance abuse?</a:t>
                      </a:r>
                    </a:p>
                  </a:txBody>
                  <a:tcPr anchor="ctr"/>
                </a:tc>
                <a:tc>
                  <a:txBody>
                    <a:bodyPr/>
                    <a:lstStyle/>
                    <a:p>
                      <a:pPr algn="l"/>
                      <a:r>
                        <a:rPr lang="en-GB" sz="1000" dirty="0">
                          <a:latin typeface="Gill Sans MT" panose="020B0502020104020203" pitchFamily="34" charset="0"/>
                        </a:rPr>
                        <a:t>A lesson to investigate the harmful potential of drugs and how risk-taking behaviour is altered under the influence of substances?</a:t>
                      </a:r>
                    </a:p>
                  </a:txBody>
                  <a:tcPr anchor="ctr"/>
                </a:tc>
                <a:tc>
                  <a:txBody>
                    <a:bodyPr/>
                    <a:lstStyle/>
                    <a:p>
                      <a:pPr algn="l"/>
                      <a:r>
                        <a:rPr lang="en-GB" sz="800" dirty="0">
                          <a:latin typeface="Gill Sans MT" panose="020B0502020104020203" pitchFamily="34" charset="0"/>
                        </a:rPr>
                        <a:t>We wish to introduce a lesson that focus students attention on the potential impacts of substance abuse on their overall behaviour and the potential consequences it could lead to. We know anecdotally and through occasional pastoral issues that experimentation with illegal substances can be a feature of exploring teenage independence for students</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How can substance misuse lead to risk taking behaviour?</a:t>
                      </a:r>
                    </a:p>
                    <a:p>
                      <a:pPr marL="171450" indent="-171450" algn="l">
                        <a:buFont typeface="Arial" panose="020B0604020202020204" pitchFamily="34" charset="0"/>
                        <a:buChar char="•"/>
                      </a:pPr>
                      <a:r>
                        <a:rPr lang="en-GB" sz="1000" dirty="0">
                          <a:latin typeface="Gill Sans MT" panose="020B0502020104020203" pitchFamily="34" charset="0"/>
                        </a:rPr>
                        <a:t>How can I identify and manage peer pressure linked to the use of substances?</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070933834"/>
                  </a:ext>
                </a:extLst>
              </a:tr>
              <a:tr h="325473">
                <a:tc>
                  <a:txBody>
                    <a:bodyPr/>
                    <a:lstStyle/>
                    <a:p>
                      <a:pPr algn="ctr"/>
                      <a:r>
                        <a:rPr lang="en-GB" sz="1000" dirty="0">
                          <a:latin typeface="Gill Sans MT" panose="020B0502020104020203" pitchFamily="34" charset="0"/>
                        </a:rPr>
                        <a:t>6</a:t>
                      </a:r>
                    </a:p>
                  </a:txBody>
                  <a:tcPr anchor="ctr"/>
                </a:tc>
                <a:tc>
                  <a:txBody>
                    <a:bodyPr/>
                    <a:lstStyle/>
                    <a:p>
                      <a:pPr algn="ctr"/>
                      <a:r>
                        <a:rPr lang="en-GB" sz="1000" dirty="0">
                          <a:latin typeface="Gill Sans MT" panose="020B0502020104020203" pitchFamily="34" charset="0"/>
                        </a:rPr>
                        <a:t>Pastoral</a:t>
                      </a:r>
                    </a:p>
                  </a:txBody>
                  <a:tcPr anchor="ctr"/>
                </a:tc>
                <a:tc gridSpan="4">
                  <a:txBody>
                    <a:bodyPr/>
                    <a:lstStyle/>
                    <a:p>
                      <a:pPr algn="ctr"/>
                      <a:r>
                        <a:rPr lang="en-GB" sz="1000" dirty="0">
                          <a:latin typeface="Gill Sans MT" panose="020B0502020104020203" pitchFamily="34" charset="0"/>
                        </a:rPr>
                        <a:t>End of Unit Quiz</a:t>
                      </a: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pPr marL="171450" indent="-171450">
                        <a:buFont typeface="Arial" panose="020B0604020202020204" pitchFamily="34" charset="0"/>
                        <a:buChar char="•"/>
                      </a:pPr>
                      <a:endParaRPr lang="en-GB" sz="1000" dirty="0">
                        <a:latin typeface="Gill Sans MT" panose="020B0502020104020203" pitchFamily="34" charset="0"/>
                      </a:endParaRPr>
                    </a:p>
                  </a:txBody>
                  <a:tcPr anchor="ctr"/>
                </a:tc>
                <a:tc>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2769555873"/>
                  </a:ext>
                </a:extLst>
              </a:tr>
            </a:tbl>
          </a:graphicData>
        </a:graphic>
      </p:graphicFrame>
      <p:sp>
        <p:nvSpPr>
          <p:cNvPr id="6" name="Rectangle 5">
            <a:extLst>
              <a:ext uri="{FF2B5EF4-FFF2-40B4-BE49-F238E27FC236}">
                <a16:creationId xmlns:a16="http://schemas.microsoft.com/office/drawing/2014/main" id="{9EA95989-9300-4D48-B435-06F5D1260D45}"/>
              </a:ext>
            </a:extLst>
          </p:cNvPr>
          <p:cNvSpPr/>
          <p:nvPr/>
        </p:nvSpPr>
        <p:spPr>
          <a:xfrm>
            <a:off x="138953" y="815240"/>
            <a:ext cx="9596718" cy="6924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300" dirty="0">
                <a:latin typeface="Gill Sans MT" panose="020B0502020104020203" pitchFamily="34" charset="0"/>
              </a:rPr>
              <a:t>Year 9 students will be experiencing increasing freedom in their social lives which allows opportunities with experimentation with a range of substances. We want our students to have a clear grounding in the potential effects of this in order to equip them for wise decision making in this area of their lives.</a:t>
            </a:r>
          </a:p>
        </p:txBody>
      </p:sp>
    </p:spTree>
    <p:extLst>
      <p:ext uri="{BB962C8B-B14F-4D97-AF65-F5344CB8AC3E}">
        <p14:creationId xmlns:p14="http://schemas.microsoft.com/office/powerpoint/2010/main" val="17148512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3FD1E50-BB8D-450D-94E1-6206249C7FCC}"/>
              </a:ext>
            </a:extLst>
          </p:cNvPr>
          <p:cNvGraphicFramePr>
            <a:graphicFrameLocks noGrp="1"/>
          </p:cNvGraphicFramePr>
          <p:nvPr>
            <p:extLst>
              <p:ext uri="{D42A27DB-BD31-4B8C-83A1-F6EECF244321}">
                <p14:modId xmlns:p14="http://schemas.microsoft.com/office/powerpoint/2010/main" val="226856906"/>
              </p:ext>
            </p:extLst>
          </p:nvPr>
        </p:nvGraphicFramePr>
        <p:xfrm>
          <a:off x="1651000" y="114858"/>
          <a:ext cx="6604000" cy="670560"/>
        </p:xfrm>
        <a:graphic>
          <a:graphicData uri="http://schemas.openxmlformats.org/drawingml/2006/table">
            <a:tbl>
              <a:tblPr firstRow="1" bandRow="1">
                <a:tableStyleId>{08FB837D-C827-4EFA-A057-4D05807E0F7C}</a:tableStyleId>
              </a:tblPr>
              <a:tblGrid>
                <a:gridCol w="6604000">
                  <a:extLst>
                    <a:ext uri="{9D8B030D-6E8A-4147-A177-3AD203B41FA5}">
                      <a16:colId xmlns:a16="http://schemas.microsoft.com/office/drawing/2014/main" val="2446407279"/>
                    </a:ext>
                  </a:extLst>
                </a:gridCol>
              </a:tblGrid>
              <a:tr h="0">
                <a:tc>
                  <a:txBody>
                    <a:bodyPr/>
                    <a:lstStyle/>
                    <a:p>
                      <a:pPr algn="ctr"/>
                      <a:r>
                        <a:rPr lang="en-GB" dirty="0">
                          <a:solidFill>
                            <a:sysClr val="windowText" lastClr="000000"/>
                          </a:solidFill>
                          <a:latin typeface="Gill Sans MT" panose="020B0502020104020203" pitchFamily="34" charset="0"/>
                        </a:rPr>
                        <a:t>Year 9 Unit 3: Life in the Wider World</a:t>
                      </a:r>
                    </a:p>
                  </a:txBody>
                  <a:tcPr/>
                </a:tc>
                <a:extLst>
                  <a:ext uri="{0D108BD9-81ED-4DB2-BD59-A6C34878D82A}">
                    <a16:rowId xmlns:a16="http://schemas.microsoft.com/office/drawing/2014/main" val="1534839487"/>
                  </a:ext>
                </a:extLst>
              </a:tr>
              <a:tr h="0">
                <a:tc>
                  <a:txBody>
                    <a:bodyPr/>
                    <a:lstStyle/>
                    <a:p>
                      <a:pPr algn="ctr"/>
                      <a:r>
                        <a:rPr lang="en-GB" sz="1400" dirty="0">
                          <a:solidFill>
                            <a:sysClr val="windowText" lastClr="000000"/>
                          </a:solidFill>
                          <a:latin typeface="Gill Sans MT" panose="020B0502020104020203" pitchFamily="34" charset="0"/>
                        </a:rPr>
                        <a:t>How can I contribute positively to society?</a:t>
                      </a:r>
                    </a:p>
                  </a:txBody>
                  <a:tcPr/>
                </a:tc>
                <a:extLst>
                  <a:ext uri="{0D108BD9-81ED-4DB2-BD59-A6C34878D82A}">
                    <a16:rowId xmlns:a16="http://schemas.microsoft.com/office/drawing/2014/main" val="509136530"/>
                  </a:ext>
                </a:extLst>
              </a:tr>
            </a:tbl>
          </a:graphicData>
        </a:graphic>
      </p:graphicFrame>
      <p:graphicFrame>
        <p:nvGraphicFramePr>
          <p:cNvPr id="5" name="Table 4">
            <a:extLst>
              <a:ext uri="{FF2B5EF4-FFF2-40B4-BE49-F238E27FC236}">
                <a16:creationId xmlns:a16="http://schemas.microsoft.com/office/drawing/2014/main" id="{2BD6F14D-5735-4CCC-812D-1BE1E5C02B11}"/>
              </a:ext>
            </a:extLst>
          </p:cNvPr>
          <p:cNvGraphicFramePr>
            <a:graphicFrameLocks noGrp="1"/>
          </p:cNvGraphicFramePr>
          <p:nvPr>
            <p:extLst>
              <p:ext uri="{D42A27DB-BD31-4B8C-83A1-F6EECF244321}">
                <p14:modId xmlns:p14="http://schemas.microsoft.com/office/powerpoint/2010/main" val="1912343566"/>
              </p:ext>
            </p:extLst>
          </p:nvPr>
        </p:nvGraphicFramePr>
        <p:xfrm>
          <a:off x="154641" y="1744146"/>
          <a:ext cx="9596718" cy="4257393"/>
        </p:xfrm>
        <a:graphic>
          <a:graphicData uri="http://schemas.openxmlformats.org/drawingml/2006/table">
            <a:tbl>
              <a:tblPr firstRow="1" bandRow="1">
                <a:tableStyleId>{5940675A-B579-460E-94D1-54222C63F5DA}</a:tableStyleId>
              </a:tblPr>
              <a:tblGrid>
                <a:gridCol w="578654">
                  <a:extLst>
                    <a:ext uri="{9D8B030D-6E8A-4147-A177-3AD203B41FA5}">
                      <a16:colId xmlns:a16="http://schemas.microsoft.com/office/drawing/2014/main" val="1822299965"/>
                    </a:ext>
                  </a:extLst>
                </a:gridCol>
                <a:gridCol w="798282">
                  <a:extLst>
                    <a:ext uri="{9D8B030D-6E8A-4147-A177-3AD203B41FA5}">
                      <a16:colId xmlns:a16="http://schemas.microsoft.com/office/drawing/2014/main" val="3189252040"/>
                    </a:ext>
                  </a:extLst>
                </a:gridCol>
                <a:gridCol w="1930244">
                  <a:extLst>
                    <a:ext uri="{9D8B030D-6E8A-4147-A177-3AD203B41FA5}">
                      <a16:colId xmlns:a16="http://schemas.microsoft.com/office/drawing/2014/main" val="1227866142"/>
                    </a:ext>
                  </a:extLst>
                </a:gridCol>
                <a:gridCol w="1930244">
                  <a:extLst>
                    <a:ext uri="{9D8B030D-6E8A-4147-A177-3AD203B41FA5}">
                      <a16:colId xmlns:a16="http://schemas.microsoft.com/office/drawing/2014/main" val="4254456650"/>
                    </a:ext>
                  </a:extLst>
                </a:gridCol>
                <a:gridCol w="1930244">
                  <a:extLst>
                    <a:ext uri="{9D8B030D-6E8A-4147-A177-3AD203B41FA5}">
                      <a16:colId xmlns:a16="http://schemas.microsoft.com/office/drawing/2014/main" val="1644052347"/>
                    </a:ext>
                  </a:extLst>
                </a:gridCol>
                <a:gridCol w="1930244">
                  <a:extLst>
                    <a:ext uri="{9D8B030D-6E8A-4147-A177-3AD203B41FA5}">
                      <a16:colId xmlns:a16="http://schemas.microsoft.com/office/drawing/2014/main" val="997907369"/>
                    </a:ext>
                  </a:extLst>
                </a:gridCol>
                <a:gridCol w="498806">
                  <a:extLst>
                    <a:ext uri="{9D8B030D-6E8A-4147-A177-3AD203B41FA5}">
                      <a16:colId xmlns:a16="http://schemas.microsoft.com/office/drawing/2014/main" val="223221432"/>
                    </a:ext>
                  </a:extLst>
                </a:gridCol>
              </a:tblGrid>
              <a:tr h="231588">
                <a:tc>
                  <a:txBody>
                    <a:bodyPr/>
                    <a:lstStyle/>
                    <a:p>
                      <a:pPr algn="l"/>
                      <a:r>
                        <a:rPr lang="en-GB" sz="1000" dirty="0">
                          <a:latin typeface="Gill Sans MT" panose="020B0502020104020203" pitchFamily="34" charset="0"/>
                        </a:rPr>
                        <a:t>Session</a:t>
                      </a:r>
                    </a:p>
                  </a:txBody>
                  <a:tcPr anchor="ctr"/>
                </a:tc>
                <a:tc>
                  <a:txBody>
                    <a:bodyPr/>
                    <a:lstStyle/>
                    <a:p>
                      <a:pPr algn="l"/>
                      <a:r>
                        <a:rPr lang="en-GB" sz="1000" dirty="0">
                          <a:latin typeface="Gill Sans MT" panose="020B0502020104020203" pitchFamily="34" charset="0"/>
                        </a:rPr>
                        <a:t>Format</a:t>
                      </a:r>
                    </a:p>
                  </a:txBody>
                  <a:tcPr anchor="ctr"/>
                </a:tc>
                <a:tc>
                  <a:txBody>
                    <a:bodyPr/>
                    <a:lstStyle/>
                    <a:p>
                      <a:pPr algn="l"/>
                      <a:r>
                        <a:rPr lang="en-GB" sz="1000" dirty="0">
                          <a:latin typeface="Gill Sans MT" panose="020B0502020104020203" pitchFamily="34" charset="0"/>
                        </a:rPr>
                        <a:t>Heading</a:t>
                      </a:r>
                    </a:p>
                  </a:txBody>
                  <a:tcPr/>
                </a:tc>
                <a:tc>
                  <a:txBody>
                    <a:bodyPr/>
                    <a:lstStyle/>
                    <a:p>
                      <a:pPr algn="l"/>
                      <a:r>
                        <a:rPr lang="en-GB" sz="1000" dirty="0">
                          <a:latin typeface="Gill Sans MT" panose="020B0502020104020203" pitchFamily="34" charset="0"/>
                        </a:rPr>
                        <a:t>What are we learning?</a:t>
                      </a:r>
                    </a:p>
                  </a:txBody>
                  <a:tcPr/>
                </a:tc>
                <a:tc>
                  <a:txBody>
                    <a:bodyPr/>
                    <a:lstStyle/>
                    <a:p>
                      <a:pPr algn="l"/>
                      <a:r>
                        <a:rPr lang="en-GB" sz="1000" dirty="0">
                          <a:latin typeface="Gill Sans MT" panose="020B0502020104020203" pitchFamily="34" charset="0"/>
                        </a:rPr>
                        <a:t>Why now?</a:t>
                      </a:r>
                    </a:p>
                  </a:txBody>
                  <a:tcPr/>
                </a:tc>
                <a:tc>
                  <a:txBody>
                    <a:bodyPr/>
                    <a:lstStyle/>
                    <a:p>
                      <a:pPr algn="l"/>
                      <a:r>
                        <a:rPr lang="en-GB" sz="1000" dirty="0">
                          <a:latin typeface="Gill Sans MT" panose="020B0502020104020203" pitchFamily="34" charset="0"/>
                        </a:rPr>
                        <a:t>Key Questions</a:t>
                      </a:r>
                    </a:p>
                  </a:txBody>
                  <a:tcPr/>
                </a:tc>
                <a:tc>
                  <a:txBody>
                    <a:bodyPr/>
                    <a:lstStyle/>
                    <a:p>
                      <a:pPr algn="l"/>
                      <a:r>
                        <a:rPr lang="en-GB" sz="600" dirty="0">
                          <a:latin typeface="Gill Sans MT" panose="020B0502020104020203" pitchFamily="34" charset="0"/>
                        </a:rPr>
                        <a:t>Statutory Content</a:t>
                      </a:r>
                    </a:p>
                  </a:txBody>
                  <a:tcPr/>
                </a:tc>
                <a:extLst>
                  <a:ext uri="{0D108BD9-81ED-4DB2-BD59-A6C34878D82A}">
                    <a16:rowId xmlns:a16="http://schemas.microsoft.com/office/drawing/2014/main" val="2652338647"/>
                  </a:ext>
                </a:extLst>
              </a:tr>
              <a:tr h="665815">
                <a:tc>
                  <a:txBody>
                    <a:bodyPr/>
                    <a:lstStyle/>
                    <a:p>
                      <a:pPr algn="ctr"/>
                      <a:r>
                        <a:rPr lang="en-GB" sz="1000" dirty="0">
                          <a:latin typeface="Gill Sans MT" panose="020B0502020104020203" pitchFamily="34" charset="0"/>
                        </a:rPr>
                        <a:t>1</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How can stereotypes cause damage?</a:t>
                      </a:r>
                    </a:p>
                  </a:txBody>
                  <a:tcPr anchor="ctr"/>
                </a:tc>
                <a:tc>
                  <a:txBody>
                    <a:bodyPr/>
                    <a:lstStyle/>
                    <a:p>
                      <a:pPr algn="l"/>
                      <a:r>
                        <a:rPr lang="en-GB" sz="1000" dirty="0">
                          <a:latin typeface="Gill Sans MT" panose="020B0502020104020203" pitchFamily="34" charset="0"/>
                        </a:rPr>
                        <a:t>A session focused on the impact of stereotypes (for example those focused on age) and the harms they can do.</a:t>
                      </a:r>
                    </a:p>
                  </a:txBody>
                  <a:tcPr anchor="ctr"/>
                </a:tc>
                <a:tc>
                  <a:txBody>
                    <a:bodyPr/>
                    <a:lstStyle/>
                    <a:p>
                      <a:pPr algn="l"/>
                      <a:r>
                        <a:rPr lang="en-GB" sz="1000" dirty="0">
                          <a:latin typeface="Gill Sans MT" panose="020B0502020104020203" pitchFamily="34" charset="0"/>
                        </a:rPr>
                        <a:t>We know that in society that stereotypes can lead to harms such as normalising prejudice or discriminatory behaviours, we want students to be aware of this to be able to counteract this.</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are stereotypes?</a:t>
                      </a:r>
                    </a:p>
                    <a:p>
                      <a:pPr marL="171450" indent="-171450" algn="l">
                        <a:buFont typeface="Arial" panose="020B0604020202020204" pitchFamily="34" charset="0"/>
                        <a:buChar char="•"/>
                      </a:pPr>
                      <a:r>
                        <a:rPr lang="en-GB" sz="1000" dirty="0">
                          <a:latin typeface="Gill Sans MT" panose="020B0502020104020203" pitchFamily="34" charset="0"/>
                        </a:rPr>
                        <a:t>What are prejudice and discrimination?</a:t>
                      </a:r>
                    </a:p>
                    <a:p>
                      <a:pPr marL="171450" indent="-171450" algn="l">
                        <a:buFont typeface="Arial" panose="020B0604020202020204" pitchFamily="34" charset="0"/>
                        <a:buChar char="•"/>
                      </a:pPr>
                      <a:r>
                        <a:rPr lang="en-GB" sz="1000" dirty="0">
                          <a:latin typeface="Gill Sans MT" panose="020B0502020104020203" pitchFamily="34" charset="0"/>
                        </a:rPr>
                        <a:t>What harms can they cause?</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518467286"/>
                  </a:ext>
                </a:extLst>
              </a:tr>
              <a:tr h="231588">
                <a:tc>
                  <a:txBody>
                    <a:bodyPr/>
                    <a:lstStyle/>
                    <a:p>
                      <a:pPr algn="ctr"/>
                      <a:r>
                        <a:rPr lang="en-GB" sz="1000" dirty="0">
                          <a:latin typeface="Gill Sans MT" panose="020B0502020104020203" pitchFamily="34" charset="0"/>
                        </a:rPr>
                        <a:t>2</a:t>
                      </a:r>
                    </a:p>
                  </a:txBody>
                  <a:tcPr anchor="ctr"/>
                </a:tc>
                <a:tc gridSpan="6">
                  <a:txBody>
                    <a:bodyPr/>
                    <a:lstStyle/>
                    <a:p>
                      <a:pPr algn="ctr"/>
                      <a:r>
                        <a:rPr lang="en-GB" sz="1000" dirty="0">
                          <a:latin typeface="Gill Sans MT" panose="020B0502020104020203" pitchFamily="34" charset="0"/>
                        </a:rPr>
                        <a:t>Pastoral Follow Up</a:t>
                      </a:r>
                    </a:p>
                  </a:txBody>
                  <a:tcPr anchor="ctr"/>
                </a:tc>
                <a:tc hMerge="1">
                  <a:txBody>
                    <a:bodyPr/>
                    <a:lstStyle/>
                    <a:p>
                      <a:pPr algn="ctr"/>
                      <a:endParaRPr lang="en-GB" sz="1000" dirty="0">
                        <a:latin typeface="Gill Sans MT" panose="020B0502020104020203" pitchFamily="34" charset="0"/>
                      </a:endParaRPr>
                    </a:p>
                  </a:txBody>
                  <a:tcPr anchor="ctr"/>
                </a:tc>
                <a:tc hMerge="1">
                  <a:txBody>
                    <a:bodyPr/>
                    <a:lstStyle/>
                    <a:p>
                      <a:pPr algn="l"/>
                      <a:endParaRPr lang="en-GB" sz="1000" dirty="0">
                        <a:latin typeface="Gill Sans MT" panose="020B0502020104020203" pitchFamily="34" charset="0"/>
                      </a:endParaRPr>
                    </a:p>
                  </a:txBody>
                  <a:tcPr anchor="ctr"/>
                </a:tc>
                <a:tc hMerge="1">
                  <a:txBody>
                    <a:bodyPr/>
                    <a:lstStyle/>
                    <a:p>
                      <a:pPr marL="0" indent="0" algn="l">
                        <a:buFont typeface="Arial" panose="020B0604020202020204" pitchFamily="34" charset="0"/>
                        <a:buNone/>
                      </a:pPr>
                      <a:endParaRPr lang="en-GB" sz="1000" dirty="0">
                        <a:latin typeface="Gill Sans MT" panose="020B0502020104020203" pitchFamily="34" charset="0"/>
                      </a:endParaRPr>
                    </a:p>
                  </a:txBody>
                  <a:tcPr anchor="ctr"/>
                </a:tc>
                <a:tc hMerge="1">
                  <a:txBody>
                    <a:bodyPr/>
                    <a:lstStyle/>
                    <a:p>
                      <a:pPr marL="171450" indent="-171450" algn="l">
                        <a:buFont typeface="Arial" panose="020B0604020202020204" pitchFamily="34" charset="0"/>
                        <a:buChar char="•"/>
                      </a:pPr>
                      <a:endParaRPr lang="en-GB" sz="1000" dirty="0">
                        <a:latin typeface="Gill Sans MT" panose="020B0502020104020203" pitchFamily="34" charset="0"/>
                      </a:endParaRPr>
                    </a:p>
                  </a:txBody>
                  <a:tcPr anchor="ctr"/>
                </a:tc>
                <a:tc hMerge="1">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179398759"/>
                  </a:ext>
                </a:extLst>
              </a:tr>
              <a:tr h="932109">
                <a:tc>
                  <a:txBody>
                    <a:bodyPr/>
                    <a:lstStyle/>
                    <a:p>
                      <a:pPr algn="ctr"/>
                      <a:r>
                        <a:rPr lang="en-GB" sz="1000" dirty="0">
                          <a:latin typeface="Gill Sans MT" panose="020B0502020104020203" pitchFamily="34" charset="0"/>
                        </a:rPr>
                        <a:t>3</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Why do some people face prejudice based on gender or sexual identity?</a:t>
                      </a:r>
                    </a:p>
                  </a:txBody>
                  <a:tcPr anchor="ctr"/>
                </a:tc>
                <a:tc>
                  <a:txBody>
                    <a:bodyPr/>
                    <a:lstStyle/>
                    <a:p>
                      <a:pPr algn="l"/>
                      <a:r>
                        <a:rPr lang="en-GB" sz="1000" dirty="0">
                          <a:latin typeface="Gill Sans MT" panose="020B0502020104020203" pitchFamily="34" charset="0"/>
                        </a:rPr>
                        <a:t>A session focused on the dangers of homophobia and linked prejudice and the harms this can cause to others.</a:t>
                      </a:r>
                    </a:p>
                  </a:txBody>
                  <a:tcPr anchor="ctr"/>
                </a:tc>
                <a:tc>
                  <a:txBody>
                    <a:bodyPr/>
                    <a:lstStyle/>
                    <a:p>
                      <a:pPr algn="l"/>
                      <a:r>
                        <a:rPr lang="en-GB" sz="1000" dirty="0">
                          <a:latin typeface="Gill Sans MT" panose="020B0502020104020203" pitchFamily="34" charset="0"/>
                        </a:rPr>
                        <a:t>We know that in society and in school students can feel isolated due to their gender or sexual identity. We want to support all students to handle this issue in a wise and caring way.</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Why can some groups face particular discrimination?</a:t>
                      </a:r>
                    </a:p>
                    <a:p>
                      <a:pPr marL="171450" indent="-171450" algn="l">
                        <a:buFont typeface="Arial" panose="020B0604020202020204" pitchFamily="34" charset="0"/>
                        <a:buChar char="•"/>
                      </a:pPr>
                      <a:r>
                        <a:rPr lang="en-GB" sz="1000" dirty="0">
                          <a:latin typeface="Gill Sans MT" panose="020B0502020104020203" pitchFamily="34" charset="0"/>
                        </a:rPr>
                        <a:t>How can we best support all members to feel happy and safe in our school community? </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820297890"/>
                  </a:ext>
                </a:extLst>
              </a:tr>
              <a:tr h="231588">
                <a:tc>
                  <a:txBody>
                    <a:bodyPr/>
                    <a:lstStyle/>
                    <a:p>
                      <a:pPr algn="ctr"/>
                      <a:r>
                        <a:rPr lang="en-GB" sz="1000" dirty="0">
                          <a:latin typeface="Gill Sans MT" panose="020B0502020104020203" pitchFamily="34" charset="0"/>
                        </a:rPr>
                        <a:t>4</a:t>
                      </a:r>
                    </a:p>
                  </a:txBody>
                  <a:tcPr anchor="ctr"/>
                </a:tc>
                <a:tc gridSpan="6">
                  <a:txBody>
                    <a:bodyPr/>
                    <a:lstStyle/>
                    <a:p>
                      <a:pPr algn="ctr"/>
                      <a:r>
                        <a:rPr lang="en-GB" sz="1000" dirty="0">
                          <a:latin typeface="Gill Sans MT" panose="020B0502020104020203" pitchFamily="34" charset="0"/>
                        </a:rPr>
                        <a:t>Pastoral Follow Up</a:t>
                      </a:r>
                    </a:p>
                  </a:txBody>
                  <a:tcPr anchor="ctr"/>
                </a:tc>
                <a:tc hMerge="1">
                  <a:txBody>
                    <a:bodyPr/>
                    <a:lstStyle/>
                    <a:p>
                      <a:pPr algn="ctr"/>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892105629"/>
                  </a:ext>
                </a:extLst>
              </a:tr>
              <a:tr h="955300">
                <a:tc>
                  <a:txBody>
                    <a:bodyPr/>
                    <a:lstStyle/>
                    <a:p>
                      <a:pPr algn="ctr"/>
                      <a:r>
                        <a:rPr lang="en-GB" sz="1000" dirty="0">
                          <a:latin typeface="Gill Sans MT" panose="020B0502020104020203" pitchFamily="34" charset="0"/>
                        </a:rPr>
                        <a:t>5</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What are the benefits of active participation in my community?</a:t>
                      </a:r>
                    </a:p>
                  </a:txBody>
                  <a:tcPr anchor="ctr"/>
                </a:tc>
                <a:tc>
                  <a:txBody>
                    <a:bodyPr/>
                    <a:lstStyle/>
                    <a:p>
                      <a:pPr algn="l"/>
                      <a:r>
                        <a:rPr lang="en-GB" sz="1000" dirty="0">
                          <a:latin typeface="Gill Sans MT" panose="020B0502020104020203" pitchFamily="34" charset="0"/>
                        </a:rPr>
                        <a:t>A lesson designed to allow students to explore how they can develop better mental health through community participation and other activities.</a:t>
                      </a:r>
                    </a:p>
                  </a:txBody>
                  <a:tcPr anchor="ctr"/>
                </a:tc>
                <a:tc>
                  <a:txBody>
                    <a:bodyPr/>
                    <a:lstStyle/>
                    <a:p>
                      <a:pPr algn="l"/>
                      <a:r>
                        <a:rPr lang="en-GB" sz="1000" dirty="0">
                          <a:latin typeface="Gill Sans MT" panose="020B0502020104020203" pitchFamily="34" charset="0"/>
                        </a:rPr>
                        <a:t>This session introduced broader aspects of students wellbeing and development through social and community participation. We want our students to understand and link good mental health to choice and lifestyle variety.</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opportunities are open to me in relation to participating in my community?</a:t>
                      </a:r>
                    </a:p>
                    <a:p>
                      <a:pPr marL="171450" indent="-171450" algn="l">
                        <a:buFont typeface="Arial" panose="020B0604020202020204" pitchFamily="34" charset="0"/>
                        <a:buChar char="•"/>
                      </a:pPr>
                      <a:r>
                        <a:rPr lang="en-GB" sz="1000" dirty="0">
                          <a:latin typeface="Gill Sans MT" panose="020B0502020104020203" pitchFamily="34" charset="0"/>
                        </a:rPr>
                        <a:t>What impact does wider involvement have on my mental wellbeing?</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070933834"/>
                  </a:ext>
                </a:extLst>
              </a:tr>
              <a:tr h="325473">
                <a:tc>
                  <a:txBody>
                    <a:bodyPr/>
                    <a:lstStyle/>
                    <a:p>
                      <a:pPr algn="ctr"/>
                      <a:r>
                        <a:rPr lang="en-GB" sz="1000" dirty="0">
                          <a:latin typeface="Gill Sans MT" panose="020B0502020104020203" pitchFamily="34" charset="0"/>
                        </a:rPr>
                        <a:t>6</a:t>
                      </a:r>
                    </a:p>
                  </a:txBody>
                  <a:tcPr anchor="ctr"/>
                </a:tc>
                <a:tc>
                  <a:txBody>
                    <a:bodyPr/>
                    <a:lstStyle/>
                    <a:p>
                      <a:pPr algn="ctr"/>
                      <a:r>
                        <a:rPr lang="en-GB" sz="1000" dirty="0">
                          <a:latin typeface="Gill Sans MT" panose="020B0502020104020203" pitchFamily="34" charset="0"/>
                        </a:rPr>
                        <a:t>Pastoral</a:t>
                      </a:r>
                    </a:p>
                  </a:txBody>
                  <a:tcPr anchor="ctr"/>
                </a:tc>
                <a:tc gridSpan="4">
                  <a:txBody>
                    <a:bodyPr/>
                    <a:lstStyle/>
                    <a:p>
                      <a:pPr algn="ctr"/>
                      <a:r>
                        <a:rPr lang="en-GB" sz="1000" dirty="0">
                          <a:latin typeface="Gill Sans MT" panose="020B0502020104020203" pitchFamily="34" charset="0"/>
                        </a:rPr>
                        <a:t>End of Unit Quiz</a:t>
                      </a: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pPr marL="171450" indent="-171450">
                        <a:buFont typeface="Arial" panose="020B0604020202020204" pitchFamily="34" charset="0"/>
                        <a:buChar char="•"/>
                      </a:pPr>
                      <a:endParaRPr lang="en-GB" sz="1000" dirty="0">
                        <a:latin typeface="Gill Sans MT" panose="020B0502020104020203" pitchFamily="34" charset="0"/>
                      </a:endParaRPr>
                    </a:p>
                  </a:txBody>
                  <a:tcPr anchor="ctr"/>
                </a:tc>
                <a:tc>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2769555873"/>
                  </a:ext>
                </a:extLst>
              </a:tr>
            </a:tbl>
          </a:graphicData>
        </a:graphic>
      </p:graphicFrame>
      <p:sp>
        <p:nvSpPr>
          <p:cNvPr id="2" name="Rectangle 1">
            <a:extLst>
              <a:ext uri="{FF2B5EF4-FFF2-40B4-BE49-F238E27FC236}">
                <a16:creationId xmlns:a16="http://schemas.microsoft.com/office/drawing/2014/main" id="{E9A568E6-1955-4C2A-BC77-8A2629146DB3}"/>
              </a:ext>
            </a:extLst>
          </p:cNvPr>
          <p:cNvSpPr/>
          <p:nvPr/>
        </p:nvSpPr>
        <p:spPr>
          <a:xfrm>
            <a:off x="154641" y="895450"/>
            <a:ext cx="9596718" cy="73866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400" dirty="0">
                <a:latin typeface="Gill Sans MT" panose="020B0502020104020203" pitchFamily="34" charset="0"/>
              </a:rPr>
              <a:t>We desire for our students to be active contributors to their communities and to society at large. In this unit we want to draw students attention to some of the ways society can be damaged by the mistreatment of some. In turn we want to share the benefits of active participation in communities and the benefits this can bring for our mental health and wellbeing.</a:t>
            </a:r>
          </a:p>
        </p:txBody>
      </p:sp>
    </p:spTree>
    <p:extLst>
      <p:ext uri="{BB962C8B-B14F-4D97-AF65-F5344CB8AC3E}">
        <p14:creationId xmlns:p14="http://schemas.microsoft.com/office/powerpoint/2010/main" val="656886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2378CE6-A6A7-40CC-9A09-756D365D8B3A}"/>
              </a:ext>
            </a:extLst>
          </p:cNvPr>
          <p:cNvGraphicFramePr>
            <a:graphicFrameLocks noGrp="1"/>
          </p:cNvGraphicFramePr>
          <p:nvPr>
            <p:extLst>
              <p:ext uri="{D42A27DB-BD31-4B8C-83A1-F6EECF244321}">
                <p14:modId xmlns:p14="http://schemas.microsoft.com/office/powerpoint/2010/main" val="2758829411"/>
              </p:ext>
            </p:extLst>
          </p:nvPr>
        </p:nvGraphicFramePr>
        <p:xfrm>
          <a:off x="157604" y="875614"/>
          <a:ext cx="9517767" cy="5875292"/>
        </p:xfrm>
        <a:graphic>
          <a:graphicData uri="http://schemas.openxmlformats.org/drawingml/2006/table">
            <a:tbl>
              <a:tblPr firstRow="1" bandRow="1">
                <a:effectLst>
                  <a:outerShdw blurRad="50800" dist="38100" dir="2700000" algn="tl" rotWithShape="0">
                    <a:prstClr val="black">
                      <a:alpha val="40000"/>
                    </a:prstClr>
                  </a:outerShdw>
                </a:effectLst>
                <a:tableStyleId>{2D5ABB26-0587-4C30-8999-92F81FD0307C}</a:tableStyleId>
              </a:tblPr>
              <a:tblGrid>
                <a:gridCol w="1359681">
                  <a:extLst>
                    <a:ext uri="{9D8B030D-6E8A-4147-A177-3AD203B41FA5}">
                      <a16:colId xmlns:a16="http://schemas.microsoft.com/office/drawing/2014/main" val="594874192"/>
                    </a:ext>
                  </a:extLst>
                </a:gridCol>
                <a:gridCol w="1359681">
                  <a:extLst>
                    <a:ext uri="{9D8B030D-6E8A-4147-A177-3AD203B41FA5}">
                      <a16:colId xmlns:a16="http://schemas.microsoft.com/office/drawing/2014/main" val="2486145027"/>
                    </a:ext>
                  </a:extLst>
                </a:gridCol>
                <a:gridCol w="1359681">
                  <a:extLst>
                    <a:ext uri="{9D8B030D-6E8A-4147-A177-3AD203B41FA5}">
                      <a16:colId xmlns:a16="http://schemas.microsoft.com/office/drawing/2014/main" val="2974017890"/>
                    </a:ext>
                  </a:extLst>
                </a:gridCol>
                <a:gridCol w="1359681">
                  <a:extLst>
                    <a:ext uri="{9D8B030D-6E8A-4147-A177-3AD203B41FA5}">
                      <a16:colId xmlns:a16="http://schemas.microsoft.com/office/drawing/2014/main" val="2043149022"/>
                    </a:ext>
                  </a:extLst>
                </a:gridCol>
                <a:gridCol w="1359681">
                  <a:extLst>
                    <a:ext uri="{9D8B030D-6E8A-4147-A177-3AD203B41FA5}">
                      <a16:colId xmlns:a16="http://schemas.microsoft.com/office/drawing/2014/main" val="2238410330"/>
                    </a:ext>
                  </a:extLst>
                </a:gridCol>
                <a:gridCol w="1359681">
                  <a:extLst>
                    <a:ext uri="{9D8B030D-6E8A-4147-A177-3AD203B41FA5}">
                      <a16:colId xmlns:a16="http://schemas.microsoft.com/office/drawing/2014/main" val="177742689"/>
                    </a:ext>
                  </a:extLst>
                </a:gridCol>
                <a:gridCol w="1359681">
                  <a:extLst>
                    <a:ext uri="{9D8B030D-6E8A-4147-A177-3AD203B41FA5}">
                      <a16:colId xmlns:a16="http://schemas.microsoft.com/office/drawing/2014/main" val="881784211"/>
                    </a:ext>
                  </a:extLst>
                </a:gridCol>
              </a:tblGrid>
              <a:tr h="602252">
                <a:tc>
                  <a:txBody>
                    <a:bodyPr/>
                    <a:lstStyle/>
                    <a:p>
                      <a:pPr algn="ctr"/>
                      <a:endParaRPr lang="en-GB" dirty="0">
                        <a:latin typeface="Gill Sans MT" panose="020B0502020104020203"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latin typeface="Gill Sans MT" panose="020B0502020104020203" pitchFamily="34" charset="0"/>
                        </a:rPr>
                        <a:t>Focus Area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latin typeface="Gill Sans MT" panose="020B0502020104020203" pitchFamily="34" charset="0"/>
                        </a:rPr>
                        <a:t>Year 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latin typeface="Gill Sans MT" panose="020B0502020104020203" pitchFamily="34" charset="0"/>
                        </a:rPr>
                        <a:t>Year 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latin typeface="Gill Sans MT" panose="020B0502020104020203" pitchFamily="34" charset="0"/>
                        </a:rPr>
                        <a:t>Year 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latin typeface="Gill Sans MT" panose="020B0502020104020203" pitchFamily="34" charset="0"/>
                        </a:rPr>
                        <a:t>Year 10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latin typeface="Gill Sans MT" panose="020B0502020104020203" pitchFamily="34" charset="0"/>
                        </a:rPr>
                        <a:t>Year 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4328502"/>
                  </a:ext>
                </a:extLst>
              </a:tr>
              <a:tr h="1039502">
                <a:tc>
                  <a:txBody>
                    <a:bodyPr/>
                    <a:lstStyle/>
                    <a:p>
                      <a:pPr algn="ctr"/>
                      <a:r>
                        <a:rPr lang="en-GB" dirty="0">
                          <a:latin typeface="Gill Sans MT" panose="020B0502020104020203" pitchFamily="34" charset="0"/>
                        </a:rPr>
                        <a:t>Unit 1</a:t>
                      </a:r>
                    </a:p>
                    <a:p>
                      <a:pPr algn="ctr"/>
                      <a:r>
                        <a:rPr lang="en-GB" dirty="0">
                          <a:latin typeface="Gill Sans MT" panose="020B0502020104020203" pitchFamily="34" charset="0"/>
                        </a:rPr>
                        <a:t>Autumn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400" dirty="0">
                          <a:latin typeface="Gill Sans MT" panose="020B0502020104020203" pitchFamily="34" charset="0"/>
                        </a:rPr>
                        <a:t>Relationships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727"/>
                    </a:solidFill>
                  </a:tcPr>
                </a:tc>
                <a:tc>
                  <a:txBody>
                    <a:bodyPr/>
                    <a:lstStyle/>
                    <a:p>
                      <a:pPr algn="ctr"/>
                      <a:r>
                        <a:rPr lang="en-GB" sz="1400" dirty="0">
                          <a:latin typeface="Gill Sans MT" panose="020B0502020104020203" pitchFamily="34" charset="0"/>
                        </a:rPr>
                        <a:t>How can I develop positive relationships in secondary school?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400" dirty="0">
                          <a:latin typeface="Gill Sans MT" panose="020B0502020104020203" pitchFamily="34" charset="0"/>
                        </a:rPr>
                        <a:t>Why are families an important part of society?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400" dirty="0">
                          <a:latin typeface="Gill Sans MT" panose="020B0502020104020203" pitchFamily="34" charset="0"/>
                        </a:rPr>
                        <a:t>What are the features of healthy intimate relationships?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400" dirty="0">
                          <a:latin typeface="Gill Sans MT" panose="020B0502020104020203" pitchFamily="34" charset="0"/>
                        </a:rPr>
                        <a:t>How can relationships go wrong? How can we avoid harms linked to his?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400" dirty="0">
                          <a:latin typeface="Gill Sans MT" panose="020B0502020104020203" pitchFamily="34" charset="0"/>
                        </a:rPr>
                        <a:t>What challenges can relationships and families face?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88811528"/>
                  </a:ext>
                </a:extLst>
              </a:tr>
              <a:tr h="1039502">
                <a:tc>
                  <a:txBody>
                    <a:bodyPr/>
                    <a:lstStyle/>
                    <a:p>
                      <a:pPr algn="ctr"/>
                      <a:r>
                        <a:rPr lang="en-GB" dirty="0">
                          <a:latin typeface="Gill Sans MT" panose="020B0502020104020203" pitchFamily="34" charset="0"/>
                        </a:rPr>
                        <a:t>Unit 2</a:t>
                      </a:r>
                    </a:p>
                    <a:p>
                      <a:pPr algn="ctr"/>
                      <a:r>
                        <a:rPr lang="en-GB" dirty="0">
                          <a:latin typeface="Gill Sans MT" panose="020B0502020104020203" pitchFamily="34" charset="0"/>
                        </a:rPr>
                        <a:t>Winter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400" dirty="0">
                          <a:latin typeface="Gill Sans MT" panose="020B0502020104020203" pitchFamily="34" charset="0"/>
                        </a:rPr>
                        <a:t>Health and Wellbeing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A2DB"/>
                    </a:solidFill>
                  </a:tcPr>
                </a:tc>
                <a:tc>
                  <a:txBody>
                    <a:bodyPr/>
                    <a:lstStyle/>
                    <a:p>
                      <a:pPr algn="ctr"/>
                      <a:r>
                        <a:rPr lang="en-GB" sz="1400" dirty="0">
                          <a:latin typeface="Gill Sans MT" panose="020B0502020104020203" pitchFamily="34" charset="0"/>
                        </a:rPr>
                        <a:t>What steps can I take to be healthy and happy?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400" dirty="0">
                          <a:latin typeface="Gill Sans MT" panose="020B0502020104020203" pitchFamily="34" charset="0"/>
                        </a:rPr>
                        <a:t>How can I live a healthy and balanced lifestyle?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400" dirty="0">
                          <a:latin typeface="Gill Sans MT" panose="020B0502020104020203" pitchFamily="34" charset="0"/>
                        </a:rPr>
                        <a:t>How can I make good decisions regarding alcohol, smoking and drugs?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400" dirty="0">
                          <a:latin typeface="Gill Sans MT" panose="020B0502020104020203" pitchFamily="34" charset="0"/>
                        </a:rPr>
                        <a:t>What choices do adults have linked to their health and wellbeing?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400" dirty="0">
                          <a:latin typeface="Gill Sans MT" panose="020B0502020104020203" pitchFamily="34" charset="0"/>
                        </a:rPr>
                        <a:t>How can I promote good mental health for myself and others?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3892"/>
                  </a:ext>
                </a:extLst>
              </a:tr>
              <a:tr h="1039502">
                <a:tc>
                  <a:txBody>
                    <a:bodyPr/>
                    <a:lstStyle/>
                    <a:p>
                      <a:pPr algn="ctr"/>
                      <a:r>
                        <a:rPr lang="en-GB" dirty="0">
                          <a:latin typeface="Gill Sans MT" panose="020B0502020104020203" pitchFamily="34" charset="0"/>
                        </a:rPr>
                        <a:t>Unit 3</a:t>
                      </a:r>
                    </a:p>
                    <a:p>
                      <a:pPr algn="ctr"/>
                      <a:r>
                        <a:rPr lang="en-GB" dirty="0">
                          <a:latin typeface="Gill Sans MT" panose="020B0502020104020203" pitchFamily="34" charset="0"/>
                        </a:rPr>
                        <a:t>Spring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GB" sz="1400" dirty="0">
                          <a:latin typeface="Gill Sans MT" panose="020B0502020104020203" pitchFamily="34" charset="0"/>
                        </a:rPr>
                        <a:t>Living in the Wider World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AD47"/>
                    </a:solidFill>
                  </a:tcPr>
                </a:tc>
                <a:tc>
                  <a:txBody>
                    <a:bodyPr/>
                    <a:lstStyle/>
                    <a:p>
                      <a:pPr algn="ctr"/>
                      <a:r>
                        <a:rPr lang="en-GB" sz="1400" dirty="0">
                          <a:latin typeface="Gill Sans MT" panose="020B0502020104020203" pitchFamily="34" charset="0"/>
                        </a:rPr>
                        <a:t>How can I act safely and wisely online?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400" dirty="0">
                          <a:latin typeface="Gill Sans MT" panose="020B0502020104020203" pitchFamily="34" charset="0"/>
                        </a:rPr>
                        <a:t>How can my online life influence my view of the world?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400" dirty="0">
                          <a:latin typeface="Gill Sans MT" panose="020B0502020104020203" pitchFamily="34" charset="0"/>
                        </a:rPr>
                        <a:t>How can I contribute positively to society?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400" dirty="0">
                          <a:latin typeface="Gill Sans MT" panose="020B0502020104020203" pitchFamily="34" charset="0"/>
                        </a:rPr>
                        <a:t>How can young people be affected by material consumed online?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400" dirty="0">
                          <a:latin typeface="Gill Sans MT" panose="020B0502020104020203" pitchFamily="34" charset="0"/>
                        </a:rPr>
                        <a:t>How does the law protect young people?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0397451"/>
                  </a:ext>
                </a:extLst>
              </a:tr>
              <a:tr h="1039502">
                <a:tc>
                  <a:txBody>
                    <a:bodyPr/>
                    <a:lstStyle/>
                    <a:p>
                      <a:pPr algn="ctr"/>
                      <a:r>
                        <a:rPr lang="en-GB" dirty="0">
                          <a:latin typeface="Gill Sans MT" panose="020B0502020104020203" pitchFamily="34" charset="0"/>
                        </a:rPr>
                        <a:t>Unit 4</a:t>
                      </a:r>
                    </a:p>
                    <a:p>
                      <a:pPr algn="ctr"/>
                      <a:r>
                        <a:rPr lang="en-GB" dirty="0">
                          <a:latin typeface="Gill Sans MT" panose="020B0502020104020203" pitchFamily="34" charset="0"/>
                        </a:rPr>
                        <a:t>Summer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GB" sz="1400" dirty="0">
                        <a:latin typeface="Gill Sans MT" panose="020B0502020104020203"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AD47"/>
                    </a:solidFill>
                  </a:tcPr>
                </a:tc>
                <a:tc>
                  <a:txBody>
                    <a:bodyPr/>
                    <a:lstStyle/>
                    <a:p>
                      <a:pPr algn="ctr"/>
                      <a:r>
                        <a:rPr lang="en-GB" sz="1400" dirty="0">
                          <a:latin typeface="Gill Sans MT" panose="020B0502020104020203" pitchFamily="34" charset="0"/>
                        </a:rPr>
                        <a:t>How can I contribute to the world being a fair and equitable place?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400" dirty="0">
                          <a:latin typeface="Gill Sans MT" panose="020B0502020104020203" pitchFamily="34" charset="0"/>
                        </a:rPr>
                        <a:t>Am I digitally literate?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400" dirty="0">
                          <a:latin typeface="Gill Sans MT" panose="020B0502020104020203" pitchFamily="34" charset="0"/>
                        </a:rPr>
                        <a:t>How can young people prepare for the world of work?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400" dirty="0">
                          <a:latin typeface="Gill Sans MT" panose="020B0502020104020203" pitchFamily="34" charset="0"/>
                        </a:rPr>
                        <a:t>How can I maximise my employability in the future?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400" dirty="0">
                        <a:latin typeface="Gill Sans MT" panose="020B0502020104020203"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6215858"/>
                  </a:ext>
                </a:extLst>
              </a:tr>
            </a:tbl>
          </a:graphicData>
        </a:graphic>
      </p:graphicFrame>
      <p:sp>
        <p:nvSpPr>
          <p:cNvPr id="8" name="TextBox 7">
            <a:extLst>
              <a:ext uri="{FF2B5EF4-FFF2-40B4-BE49-F238E27FC236}">
                <a16:creationId xmlns:a16="http://schemas.microsoft.com/office/drawing/2014/main" id="{9B340D56-4E4F-428F-838B-671F556589AF}"/>
              </a:ext>
            </a:extLst>
          </p:cNvPr>
          <p:cNvSpPr txBox="1"/>
          <p:nvPr/>
        </p:nvSpPr>
        <p:spPr>
          <a:xfrm>
            <a:off x="157603" y="107093"/>
            <a:ext cx="9517767" cy="646331"/>
          </a:xfrm>
          <a:prstGeom prst="rect">
            <a:avLst/>
          </a:prstGeom>
          <a:noFill/>
        </p:spPr>
        <p:txBody>
          <a:bodyPr wrap="square" rtlCol="0">
            <a:spAutoFit/>
          </a:bodyPr>
          <a:lstStyle/>
          <a:p>
            <a:pPr algn="ctr"/>
            <a:r>
              <a:rPr lang="en-GB" sz="3600" dirty="0">
                <a:latin typeface="Gill Sans MT" panose="020B0502020104020203" pitchFamily="34" charset="0"/>
              </a:rPr>
              <a:t>RSHE Curriculum 2022-23: Tier One Overview</a:t>
            </a:r>
          </a:p>
        </p:txBody>
      </p:sp>
    </p:spTree>
    <p:extLst>
      <p:ext uri="{BB962C8B-B14F-4D97-AF65-F5344CB8AC3E}">
        <p14:creationId xmlns:p14="http://schemas.microsoft.com/office/powerpoint/2010/main" val="13975712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2BD6F14D-5735-4CCC-812D-1BE1E5C02B11}"/>
              </a:ext>
            </a:extLst>
          </p:cNvPr>
          <p:cNvGraphicFramePr>
            <a:graphicFrameLocks noGrp="1"/>
          </p:cNvGraphicFramePr>
          <p:nvPr>
            <p:extLst>
              <p:ext uri="{D42A27DB-BD31-4B8C-83A1-F6EECF244321}">
                <p14:modId xmlns:p14="http://schemas.microsoft.com/office/powerpoint/2010/main" val="2869791824"/>
              </p:ext>
            </p:extLst>
          </p:nvPr>
        </p:nvGraphicFramePr>
        <p:xfrm>
          <a:off x="192739" y="945278"/>
          <a:ext cx="9596718" cy="4409793"/>
        </p:xfrm>
        <a:graphic>
          <a:graphicData uri="http://schemas.openxmlformats.org/drawingml/2006/table">
            <a:tbl>
              <a:tblPr firstRow="1" bandRow="1">
                <a:tableStyleId>{5940675A-B579-460E-94D1-54222C63F5DA}</a:tableStyleId>
              </a:tblPr>
              <a:tblGrid>
                <a:gridCol w="578654">
                  <a:extLst>
                    <a:ext uri="{9D8B030D-6E8A-4147-A177-3AD203B41FA5}">
                      <a16:colId xmlns:a16="http://schemas.microsoft.com/office/drawing/2014/main" val="1822299965"/>
                    </a:ext>
                  </a:extLst>
                </a:gridCol>
                <a:gridCol w="798282">
                  <a:extLst>
                    <a:ext uri="{9D8B030D-6E8A-4147-A177-3AD203B41FA5}">
                      <a16:colId xmlns:a16="http://schemas.microsoft.com/office/drawing/2014/main" val="3189252040"/>
                    </a:ext>
                  </a:extLst>
                </a:gridCol>
                <a:gridCol w="1930244">
                  <a:extLst>
                    <a:ext uri="{9D8B030D-6E8A-4147-A177-3AD203B41FA5}">
                      <a16:colId xmlns:a16="http://schemas.microsoft.com/office/drawing/2014/main" val="1227866142"/>
                    </a:ext>
                  </a:extLst>
                </a:gridCol>
                <a:gridCol w="1930244">
                  <a:extLst>
                    <a:ext uri="{9D8B030D-6E8A-4147-A177-3AD203B41FA5}">
                      <a16:colId xmlns:a16="http://schemas.microsoft.com/office/drawing/2014/main" val="4254456650"/>
                    </a:ext>
                  </a:extLst>
                </a:gridCol>
                <a:gridCol w="1930244">
                  <a:extLst>
                    <a:ext uri="{9D8B030D-6E8A-4147-A177-3AD203B41FA5}">
                      <a16:colId xmlns:a16="http://schemas.microsoft.com/office/drawing/2014/main" val="1644052347"/>
                    </a:ext>
                  </a:extLst>
                </a:gridCol>
                <a:gridCol w="1930244">
                  <a:extLst>
                    <a:ext uri="{9D8B030D-6E8A-4147-A177-3AD203B41FA5}">
                      <a16:colId xmlns:a16="http://schemas.microsoft.com/office/drawing/2014/main" val="997907369"/>
                    </a:ext>
                  </a:extLst>
                </a:gridCol>
                <a:gridCol w="498806">
                  <a:extLst>
                    <a:ext uri="{9D8B030D-6E8A-4147-A177-3AD203B41FA5}">
                      <a16:colId xmlns:a16="http://schemas.microsoft.com/office/drawing/2014/main" val="223221432"/>
                    </a:ext>
                  </a:extLst>
                </a:gridCol>
              </a:tblGrid>
              <a:tr h="231588">
                <a:tc>
                  <a:txBody>
                    <a:bodyPr/>
                    <a:lstStyle/>
                    <a:p>
                      <a:pPr algn="l"/>
                      <a:r>
                        <a:rPr lang="en-GB" sz="1000" dirty="0">
                          <a:latin typeface="Gill Sans MT" panose="020B0502020104020203" pitchFamily="34" charset="0"/>
                        </a:rPr>
                        <a:t>Session</a:t>
                      </a:r>
                    </a:p>
                  </a:txBody>
                  <a:tcPr anchor="ctr"/>
                </a:tc>
                <a:tc>
                  <a:txBody>
                    <a:bodyPr/>
                    <a:lstStyle/>
                    <a:p>
                      <a:pPr algn="l"/>
                      <a:r>
                        <a:rPr lang="en-GB" sz="1000" dirty="0">
                          <a:latin typeface="Gill Sans MT" panose="020B0502020104020203" pitchFamily="34" charset="0"/>
                        </a:rPr>
                        <a:t>Format</a:t>
                      </a:r>
                    </a:p>
                  </a:txBody>
                  <a:tcPr anchor="ctr"/>
                </a:tc>
                <a:tc>
                  <a:txBody>
                    <a:bodyPr/>
                    <a:lstStyle/>
                    <a:p>
                      <a:pPr algn="l"/>
                      <a:r>
                        <a:rPr lang="en-GB" sz="1000" dirty="0">
                          <a:latin typeface="Gill Sans MT" panose="020B0502020104020203" pitchFamily="34" charset="0"/>
                        </a:rPr>
                        <a:t>Heading</a:t>
                      </a:r>
                    </a:p>
                  </a:txBody>
                  <a:tcPr/>
                </a:tc>
                <a:tc>
                  <a:txBody>
                    <a:bodyPr/>
                    <a:lstStyle/>
                    <a:p>
                      <a:pPr algn="l"/>
                      <a:r>
                        <a:rPr lang="en-GB" sz="1000" dirty="0">
                          <a:latin typeface="Gill Sans MT" panose="020B0502020104020203" pitchFamily="34" charset="0"/>
                        </a:rPr>
                        <a:t>What are we learning?</a:t>
                      </a:r>
                    </a:p>
                  </a:txBody>
                  <a:tcPr/>
                </a:tc>
                <a:tc>
                  <a:txBody>
                    <a:bodyPr/>
                    <a:lstStyle/>
                    <a:p>
                      <a:pPr algn="l"/>
                      <a:r>
                        <a:rPr lang="en-GB" sz="1000" dirty="0">
                          <a:latin typeface="Gill Sans MT" panose="020B0502020104020203" pitchFamily="34" charset="0"/>
                        </a:rPr>
                        <a:t>Why now?</a:t>
                      </a:r>
                    </a:p>
                  </a:txBody>
                  <a:tcPr/>
                </a:tc>
                <a:tc>
                  <a:txBody>
                    <a:bodyPr/>
                    <a:lstStyle/>
                    <a:p>
                      <a:pPr algn="l"/>
                      <a:r>
                        <a:rPr lang="en-GB" sz="1000" dirty="0">
                          <a:latin typeface="Gill Sans MT" panose="020B0502020104020203" pitchFamily="34" charset="0"/>
                        </a:rPr>
                        <a:t>Key Questions</a:t>
                      </a:r>
                    </a:p>
                  </a:txBody>
                  <a:tcPr/>
                </a:tc>
                <a:tc>
                  <a:txBody>
                    <a:bodyPr/>
                    <a:lstStyle/>
                    <a:p>
                      <a:pPr algn="l"/>
                      <a:r>
                        <a:rPr lang="en-GB" sz="600" dirty="0">
                          <a:latin typeface="Gill Sans MT" panose="020B0502020104020203" pitchFamily="34" charset="0"/>
                        </a:rPr>
                        <a:t>Statutory Content</a:t>
                      </a:r>
                    </a:p>
                  </a:txBody>
                  <a:tcPr/>
                </a:tc>
                <a:extLst>
                  <a:ext uri="{0D108BD9-81ED-4DB2-BD59-A6C34878D82A}">
                    <a16:rowId xmlns:a16="http://schemas.microsoft.com/office/drawing/2014/main" val="2652338647"/>
                  </a:ext>
                </a:extLst>
              </a:tr>
              <a:tr h="665815">
                <a:tc>
                  <a:txBody>
                    <a:bodyPr/>
                    <a:lstStyle/>
                    <a:p>
                      <a:pPr algn="ctr"/>
                      <a:r>
                        <a:rPr lang="en-GB" sz="1000" dirty="0">
                          <a:latin typeface="Gill Sans MT" panose="020B0502020104020203" pitchFamily="34" charset="0"/>
                        </a:rPr>
                        <a:t>1</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What are the features of the North East Labour Market?</a:t>
                      </a:r>
                    </a:p>
                  </a:txBody>
                  <a:tcPr anchor="ctr"/>
                </a:tc>
                <a:tc>
                  <a:txBody>
                    <a:bodyPr/>
                    <a:lstStyle/>
                    <a:p>
                      <a:pPr algn="l"/>
                      <a:r>
                        <a:rPr lang="en-GB" sz="1000" dirty="0">
                          <a:latin typeface="Gill Sans MT" panose="020B0502020104020203" pitchFamily="34" charset="0"/>
                        </a:rPr>
                        <a:t>A lesson focused on the key features of the North East jobs market using LMI (Labour Market Information)</a:t>
                      </a:r>
                    </a:p>
                  </a:txBody>
                  <a:tcPr anchor="ctr"/>
                </a:tc>
                <a:tc>
                  <a:txBody>
                    <a:bodyPr/>
                    <a:lstStyle/>
                    <a:p>
                      <a:pPr algn="l"/>
                      <a:r>
                        <a:rPr lang="en-GB" sz="1000" dirty="0">
                          <a:latin typeface="Gill Sans MT" panose="020B0502020104020203" pitchFamily="34" charset="0"/>
                        </a:rPr>
                        <a:t>Over the next two years students are going to need to think with increasing clarity about their future plans. To help them to do so having an accurate picture of the jobs market in our region is a useful tool.</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is LMI (labour market information)</a:t>
                      </a:r>
                    </a:p>
                    <a:p>
                      <a:pPr marL="171450" indent="-171450" algn="l">
                        <a:buFont typeface="Arial" panose="020B0604020202020204" pitchFamily="34" charset="0"/>
                        <a:buChar char="•"/>
                      </a:pPr>
                      <a:r>
                        <a:rPr lang="en-GB" sz="1000" dirty="0">
                          <a:latin typeface="Gill Sans MT" panose="020B0502020104020203" pitchFamily="34" charset="0"/>
                        </a:rPr>
                        <a:t>What does LMI reveal about the jobs market in our region?</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518467286"/>
                  </a:ext>
                </a:extLst>
              </a:tr>
              <a:tr h="231588">
                <a:tc>
                  <a:txBody>
                    <a:bodyPr/>
                    <a:lstStyle/>
                    <a:p>
                      <a:pPr algn="ctr"/>
                      <a:r>
                        <a:rPr lang="en-GB" sz="1000" dirty="0">
                          <a:latin typeface="Gill Sans MT" panose="020B0502020104020203" pitchFamily="34" charset="0"/>
                        </a:rPr>
                        <a:t>2</a:t>
                      </a:r>
                    </a:p>
                  </a:txBody>
                  <a:tcPr anchor="ctr"/>
                </a:tc>
                <a:tc gridSpan="5">
                  <a:txBody>
                    <a:bodyPr/>
                    <a:lstStyle/>
                    <a:p>
                      <a:pPr algn="ctr"/>
                      <a:r>
                        <a:rPr lang="en-GB" sz="1000" dirty="0">
                          <a:latin typeface="Gill Sans MT" panose="020B0502020104020203" pitchFamily="34" charset="0"/>
                        </a:rPr>
                        <a:t>Pastoral Follow Up</a:t>
                      </a:r>
                    </a:p>
                  </a:txBody>
                  <a:tcPr anchor="ctr"/>
                </a:tc>
                <a:tc hMerge="1">
                  <a:txBody>
                    <a:bodyPr/>
                    <a:lstStyle/>
                    <a:p>
                      <a:pPr algn="ctr"/>
                      <a:endParaRPr lang="en-GB" sz="1000" dirty="0">
                        <a:latin typeface="Gill Sans MT" panose="020B0502020104020203" pitchFamily="34" charset="0"/>
                      </a:endParaRPr>
                    </a:p>
                  </a:txBody>
                  <a:tcPr anchor="ctr"/>
                </a:tc>
                <a:tc hMerge="1">
                  <a:txBody>
                    <a:bodyPr/>
                    <a:lstStyle/>
                    <a:p>
                      <a:pPr algn="l"/>
                      <a:endParaRPr lang="en-GB" sz="1000" dirty="0">
                        <a:latin typeface="Gill Sans MT" panose="020B0502020104020203" pitchFamily="34" charset="0"/>
                      </a:endParaRPr>
                    </a:p>
                  </a:txBody>
                  <a:tcPr anchor="ctr"/>
                </a:tc>
                <a:tc hMerge="1">
                  <a:txBody>
                    <a:bodyPr/>
                    <a:lstStyle/>
                    <a:p>
                      <a:pPr marL="0" indent="0" algn="l">
                        <a:buFont typeface="Arial" panose="020B0604020202020204" pitchFamily="34" charset="0"/>
                        <a:buNone/>
                      </a:pPr>
                      <a:endParaRPr lang="en-GB" sz="1000" dirty="0">
                        <a:latin typeface="Gill Sans MT" panose="020B0502020104020203" pitchFamily="34" charset="0"/>
                      </a:endParaRPr>
                    </a:p>
                  </a:txBody>
                  <a:tcPr anchor="ctr"/>
                </a:tc>
                <a:tc hMerge="1">
                  <a:txBody>
                    <a:bodyPr/>
                    <a:lstStyle/>
                    <a:p>
                      <a:pPr marL="171450" indent="-171450" algn="l">
                        <a:buFont typeface="Arial" panose="020B0604020202020204" pitchFamily="34" charset="0"/>
                        <a:buChar char="•"/>
                      </a:pPr>
                      <a:endParaRPr lang="en-GB" sz="1000" dirty="0">
                        <a:latin typeface="Gill Sans MT" panose="020B0502020104020203" pitchFamily="34" charset="0"/>
                      </a:endParaRP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179398759"/>
                  </a:ext>
                </a:extLst>
              </a:tr>
              <a:tr h="810558">
                <a:tc>
                  <a:txBody>
                    <a:bodyPr/>
                    <a:lstStyle/>
                    <a:p>
                      <a:pPr algn="ctr"/>
                      <a:r>
                        <a:rPr lang="en-GB" sz="1000" dirty="0">
                          <a:latin typeface="Gill Sans MT" panose="020B0502020104020203" pitchFamily="34" charset="0"/>
                        </a:rPr>
                        <a:t>3</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What skills for enterprise and employability do I need?</a:t>
                      </a:r>
                    </a:p>
                  </a:txBody>
                  <a:tcPr anchor="ctr"/>
                </a:tc>
                <a:tc>
                  <a:txBody>
                    <a:bodyPr/>
                    <a:lstStyle/>
                    <a:p>
                      <a:pPr algn="l"/>
                      <a:r>
                        <a:rPr lang="en-GB" sz="1000" dirty="0">
                          <a:latin typeface="Gill Sans MT" panose="020B0502020104020203" pitchFamily="34" charset="0"/>
                        </a:rPr>
                        <a:t>A lesson considering transferable skills for enterprise and employability that young people can develop now.</a:t>
                      </a:r>
                    </a:p>
                  </a:txBody>
                  <a:tcPr anchor="ctr"/>
                </a:tc>
                <a:tc>
                  <a:txBody>
                    <a:bodyPr/>
                    <a:lstStyle/>
                    <a:p>
                      <a:pPr algn="l"/>
                      <a:r>
                        <a:rPr lang="en-GB" sz="1000" dirty="0">
                          <a:latin typeface="Gill Sans MT" panose="020B0502020104020203" pitchFamily="34" charset="0"/>
                        </a:rPr>
                        <a:t>We want to draw students attention to the transferable skills and experiences they can develop during their time in school </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key transferable skills will benefit my future career path?</a:t>
                      </a:r>
                    </a:p>
                    <a:p>
                      <a:pPr marL="171450" indent="-171450" algn="l">
                        <a:buFont typeface="Arial" panose="020B0604020202020204" pitchFamily="34" charset="0"/>
                        <a:buChar char="•"/>
                      </a:pPr>
                      <a:r>
                        <a:rPr lang="en-GB" sz="1000" dirty="0">
                          <a:latin typeface="Gill Sans MT" panose="020B0502020104020203" pitchFamily="34" charset="0"/>
                        </a:rPr>
                        <a:t>How can I begin to develop these skills now?</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820297890"/>
                  </a:ext>
                </a:extLst>
              </a:tr>
              <a:tr h="231588">
                <a:tc>
                  <a:txBody>
                    <a:bodyPr/>
                    <a:lstStyle/>
                    <a:p>
                      <a:pPr algn="ctr"/>
                      <a:r>
                        <a:rPr lang="en-GB" sz="1000" dirty="0">
                          <a:latin typeface="Gill Sans MT" panose="020B0502020104020203" pitchFamily="34" charset="0"/>
                        </a:rPr>
                        <a:t>4</a:t>
                      </a:r>
                    </a:p>
                  </a:txBody>
                  <a:tcPr anchor="ctr"/>
                </a:tc>
                <a:tc gridSpan="5">
                  <a:txBody>
                    <a:bodyPr/>
                    <a:lstStyle/>
                    <a:p>
                      <a:pPr algn="ctr"/>
                      <a:r>
                        <a:rPr lang="en-GB" sz="1000" dirty="0">
                          <a:latin typeface="Gill Sans MT" panose="020B0502020104020203" pitchFamily="34" charset="0"/>
                        </a:rPr>
                        <a:t>Pastoral Follow Up</a:t>
                      </a:r>
                    </a:p>
                  </a:txBody>
                  <a:tcPr anchor="ctr"/>
                </a:tc>
                <a:tc hMerge="1">
                  <a:txBody>
                    <a:bodyPr/>
                    <a:lstStyle/>
                    <a:p>
                      <a:pPr algn="ctr"/>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892105629"/>
                  </a:ext>
                </a:extLst>
              </a:tr>
              <a:tr h="955300">
                <a:tc>
                  <a:txBody>
                    <a:bodyPr/>
                    <a:lstStyle/>
                    <a:p>
                      <a:pPr algn="ctr"/>
                      <a:r>
                        <a:rPr lang="en-GB" sz="1000" dirty="0">
                          <a:latin typeface="Gill Sans MT" panose="020B0502020104020203" pitchFamily="34" charset="0"/>
                        </a:rPr>
                        <a:t>5</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How can my digital footprint affect my employability?</a:t>
                      </a:r>
                    </a:p>
                  </a:txBody>
                  <a:tcPr anchor="ctr"/>
                </a:tc>
                <a:tc>
                  <a:txBody>
                    <a:bodyPr/>
                    <a:lstStyle/>
                    <a:p>
                      <a:pPr algn="l"/>
                      <a:r>
                        <a:rPr lang="en-GB" sz="1000" dirty="0">
                          <a:latin typeface="Gill Sans MT" panose="020B0502020104020203" pitchFamily="34" charset="0"/>
                        </a:rPr>
                        <a:t>A lesson considering the idea of digital footprint and one’s ‘personal brand’ and how this can affect someone’s employability.</a:t>
                      </a:r>
                    </a:p>
                  </a:txBody>
                  <a:tcPr anchor="ctr"/>
                </a:tc>
                <a:tc>
                  <a:txBody>
                    <a:bodyPr/>
                    <a:lstStyle/>
                    <a:p>
                      <a:pPr algn="l"/>
                      <a:r>
                        <a:rPr lang="en-GB" sz="1000" dirty="0">
                          <a:latin typeface="Gill Sans MT" panose="020B0502020104020203" pitchFamily="34" charset="0"/>
                        </a:rPr>
                        <a:t>We know that at times young people post online without forethought or consideration of the potential consequences. We want to make them aware that material posted online for a public audience may have consequences into the future.</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Who can be affected by the things that I post online?</a:t>
                      </a:r>
                    </a:p>
                    <a:p>
                      <a:pPr marL="171450" indent="-171450" algn="l">
                        <a:buFont typeface="Arial" panose="020B0604020202020204" pitchFamily="34" charset="0"/>
                        <a:buChar char="•"/>
                      </a:pPr>
                      <a:r>
                        <a:rPr lang="en-GB" sz="1000" dirty="0">
                          <a:latin typeface="Gill Sans MT" panose="020B0502020104020203" pitchFamily="34" charset="0"/>
                        </a:rPr>
                        <a:t>How might my online activity make a difference to my career prospects?</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070933834"/>
                  </a:ext>
                </a:extLst>
              </a:tr>
              <a:tr h="325473">
                <a:tc>
                  <a:txBody>
                    <a:bodyPr/>
                    <a:lstStyle/>
                    <a:p>
                      <a:pPr algn="ctr"/>
                      <a:r>
                        <a:rPr lang="en-GB" sz="1000" dirty="0">
                          <a:latin typeface="Gill Sans MT" panose="020B0502020104020203" pitchFamily="34" charset="0"/>
                        </a:rPr>
                        <a:t>6</a:t>
                      </a:r>
                    </a:p>
                  </a:txBody>
                  <a:tcPr anchor="ctr"/>
                </a:tc>
                <a:tc>
                  <a:txBody>
                    <a:bodyPr/>
                    <a:lstStyle/>
                    <a:p>
                      <a:pPr algn="ctr"/>
                      <a:r>
                        <a:rPr lang="en-GB" sz="1000" dirty="0">
                          <a:latin typeface="Gill Sans MT" panose="020B0502020104020203" pitchFamily="34" charset="0"/>
                        </a:rPr>
                        <a:t>Pastoral</a:t>
                      </a:r>
                    </a:p>
                  </a:txBody>
                  <a:tcPr anchor="ctr"/>
                </a:tc>
                <a:tc gridSpan="4">
                  <a:txBody>
                    <a:bodyPr/>
                    <a:lstStyle/>
                    <a:p>
                      <a:pPr algn="ctr"/>
                      <a:r>
                        <a:rPr lang="en-GB" sz="1000" dirty="0">
                          <a:latin typeface="Gill Sans MT" panose="020B0502020104020203" pitchFamily="34" charset="0"/>
                        </a:rPr>
                        <a:t>End of Unit Quiz</a:t>
                      </a: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pPr marL="171450" indent="-171450">
                        <a:buFont typeface="Arial" panose="020B0604020202020204" pitchFamily="34" charset="0"/>
                        <a:buChar char="•"/>
                      </a:pPr>
                      <a:endParaRPr lang="en-GB" sz="1000" dirty="0">
                        <a:latin typeface="Gill Sans MT" panose="020B0502020104020203" pitchFamily="34" charset="0"/>
                      </a:endParaRPr>
                    </a:p>
                  </a:txBody>
                  <a:tcPr anchor="ctr"/>
                </a:tc>
                <a:tc>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2769555873"/>
                  </a:ext>
                </a:extLst>
              </a:tr>
            </a:tbl>
          </a:graphicData>
        </a:graphic>
      </p:graphicFrame>
      <p:graphicFrame>
        <p:nvGraphicFramePr>
          <p:cNvPr id="6" name="Table 5">
            <a:extLst>
              <a:ext uri="{FF2B5EF4-FFF2-40B4-BE49-F238E27FC236}">
                <a16:creationId xmlns:a16="http://schemas.microsoft.com/office/drawing/2014/main" id="{A253B8E0-BD59-48E0-BC01-0320B0AF415B}"/>
              </a:ext>
            </a:extLst>
          </p:cNvPr>
          <p:cNvGraphicFramePr>
            <a:graphicFrameLocks noGrp="1"/>
          </p:cNvGraphicFramePr>
          <p:nvPr>
            <p:extLst>
              <p:ext uri="{D42A27DB-BD31-4B8C-83A1-F6EECF244321}">
                <p14:modId xmlns:p14="http://schemas.microsoft.com/office/powerpoint/2010/main" val="190832080"/>
              </p:ext>
            </p:extLst>
          </p:nvPr>
        </p:nvGraphicFramePr>
        <p:xfrm>
          <a:off x="1651000" y="57518"/>
          <a:ext cx="6604000" cy="670560"/>
        </p:xfrm>
        <a:graphic>
          <a:graphicData uri="http://schemas.openxmlformats.org/drawingml/2006/table">
            <a:tbl>
              <a:tblPr firstRow="1" bandRow="1">
                <a:tableStyleId>{08FB837D-C827-4EFA-A057-4D05807E0F7C}</a:tableStyleId>
              </a:tblPr>
              <a:tblGrid>
                <a:gridCol w="6604000">
                  <a:extLst>
                    <a:ext uri="{9D8B030D-6E8A-4147-A177-3AD203B41FA5}">
                      <a16:colId xmlns:a16="http://schemas.microsoft.com/office/drawing/2014/main" val="3681472449"/>
                    </a:ext>
                  </a:extLst>
                </a:gridCol>
              </a:tblGrid>
              <a:tr h="0">
                <a:tc>
                  <a:txBody>
                    <a:bodyPr/>
                    <a:lstStyle/>
                    <a:p>
                      <a:pPr algn="ctr"/>
                      <a:r>
                        <a:rPr lang="en-GB" dirty="0">
                          <a:solidFill>
                            <a:sysClr val="windowText" lastClr="000000"/>
                          </a:solidFill>
                          <a:latin typeface="Gill Sans MT" panose="020B0502020104020203" pitchFamily="34" charset="0"/>
                        </a:rPr>
                        <a:t>Year 9 Unit 4: Life in the Wider World</a:t>
                      </a:r>
                    </a:p>
                  </a:txBody>
                  <a:tcPr/>
                </a:tc>
                <a:extLst>
                  <a:ext uri="{0D108BD9-81ED-4DB2-BD59-A6C34878D82A}">
                    <a16:rowId xmlns:a16="http://schemas.microsoft.com/office/drawing/2014/main" val="415050305"/>
                  </a:ext>
                </a:extLst>
              </a:tr>
              <a:tr h="0">
                <a:tc>
                  <a:txBody>
                    <a:bodyPr/>
                    <a:lstStyle/>
                    <a:p>
                      <a:pPr algn="ctr"/>
                      <a:r>
                        <a:rPr lang="en-GB" sz="1400" dirty="0">
                          <a:solidFill>
                            <a:sysClr val="windowText" lastClr="000000"/>
                          </a:solidFill>
                          <a:latin typeface="Gill Sans MT" panose="020B0502020104020203" pitchFamily="34" charset="0"/>
                        </a:rPr>
                        <a:t>How can young people prepare for the world of work?</a:t>
                      </a:r>
                    </a:p>
                  </a:txBody>
                  <a:tcPr/>
                </a:tc>
                <a:extLst>
                  <a:ext uri="{0D108BD9-81ED-4DB2-BD59-A6C34878D82A}">
                    <a16:rowId xmlns:a16="http://schemas.microsoft.com/office/drawing/2014/main" val="3261430960"/>
                  </a:ext>
                </a:extLst>
              </a:tr>
            </a:tbl>
          </a:graphicData>
        </a:graphic>
      </p:graphicFrame>
    </p:spTree>
    <p:extLst>
      <p:ext uri="{BB962C8B-B14F-4D97-AF65-F5344CB8AC3E}">
        <p14:creationId xmlns:p14="http://schemas.microsoft.com/office/powerpoint/2010/main" val="16336145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3FD1E50-BB8D-450D-94E1-6206249C7FCC}"/>
              </a:ext>
            </a:extLst>
          </p:cNvPr>
          <p:cNvGraphicFramePr>
            <a:graphicFrameLocks noGrp="1"/>
          </p:cNvGraphicFramePr>
          <p:nvPr>
            <p:extLst>
              <p:ext uri="{D42A27DB-BD31-4B8C-83A1-F6EECF244321}">
                <p14:modId xmlns:p14="http://schemas.microsoft.com/office/powerpoint/2010/main" val="3105264957"/>
              </p:ext>
            </p:extLst>
          </p:nvPr>
        </p:nvGraphicFramePr>
        <p:xfrm>
          <a:off x="1651000" y="114858"/>
          <a:ext cx="6604000" cy="670560"/>
        </p:xfrm>
        <a:graphic>
          <a:graphicData uri="http://schemas.openxmlformats.org/drawingml/2006/table">
            <a:tbl>
              <a:tblPr firstRow="1" bandRow="1">
                <a:tableStyleId>{E269D01E-BC32-4049-B463-5C60D7B0CCD2}</a:tableStyleId>
              </a:tblPr>
              <a:tblGrid>
                <a:gridCol w="6604000">
                  <a:extLst>
                    <a:ext uri="{9D8B030D-6E8A-4147-A177-3AD203B41FA5}">
                      <a16:colId xmlns:a16="http://schemas.microsoft.com/office/drawing/2014/main" val="2446407279"/>
                    </a:ext>
                  </a:extLst>
                </a:gridCol>
              </a:tblGrid>
              <a:tr h="0">
                <a:tc>
                  <a:txBody>
                    <a:bodyPr/>
                    <a:lstStyle/>
                    <a:p>
                      <a:pPr algn="ctr"/>
                      <a:r>
                        <a:rPr lang="en-GB" dirty="0">
                          <a:solidFill>
                            <a:sysClr val="windowText" lastClr="000000"/>
                          </a:solidFill>
                          <a:latin typeface="Gill Sans MT" panose="020B0502020104020203" pitchFamily="34" charset="0"/>
                        </a:rPr>
                        <a:t>Year 10 Unit 1: Relationships</a:t>
                      </a:r>
                    </a:p>
                  </a:txBody>
                  <a:tcPr/>
                </a:tc>
                <a:extLst>
                  <a:ext uri="{0D108BD9-81ED-4DB2-BD59-A6C34878D82A}">
                    <a16:rowId xmlns:a16="http://schemas.microsoft.com/office/drawing/2014/main" val="1534839487"/>
                  </a:ext>
                </a:extLst>
              </a:tr>
              <a:tr h="0">
                <a:tc>
                  <a:txBody>
                    <a:bodyPr/>
                    <a:lstStyle/>
                    <a:p>
                      <a:pPr algn="ctr"/>
                      <a:r>
                        <a:rPr lang="en-GB" sz="1400" dirty="0">
                          <a:solidFill>
                            <a:sysClr val="windowText" lastClr="000000"/>
                          </a:solidFill>
                          <a:latin typeface="Gill Sans MT" panose="020B0502020104020203" pitchFamily="34" charset="0"/>
                        </a:rPr>
                        <a:t>How can relationships cause harm? How can we avoid this?</a:t>
                      </a:r>
                    </a:p>
                  </a:txBody>
                  <a:tcPr/>
                </a:tc>
                <a:extLst>
                  <a:ext uri="{0D108BD9-81ED-4DB2-BD59-A6C34878D82A}">
                    <a16:rowId xmlns:a16="http://schemas.microsoft.com/office/drawing/2014/main" val="509136530"/>
                  </a:ext>
                </a:extLst>
              </a:tr>
            </a:tbl>
          </a:graphicData>
        </a:graphic>
      </p:graphicFrame>
      <p:graphicFrame>
        <p:nvGraphicFramePr>
          <p:cNvPr id="5" name="Table 4">
            <a:extLst>
              <a:ext uri="{FF2B5EF4-FFF2-40B4-BE49-F238E27FC236}">
                <a16:creationId xmlns:a16="http://schemas.microsoft.com/office/drawing/2014/main" id="{2BD6F14D-5735-4CCC-812D-1BE1E5C02B11}"/>
              </a:ext>
            </a:extLst>
          </p:cNvPr>
          <p:cNvGraphicFramePr>
            <a:graphicFrameLocks noGrp="1"/>
          </p:cNvGraphicFramePr>
          <p:nvPr>
            <p:extLst>
              <p:ext uri="{D42A27DB-BD31-4B8C-83A1-F6EECF244321}">
                <p14:modId xmlns:p14="http://schemas.microsoft.com/office/powerpoint/2010/main" val="1720901724"/>
              </p:ext>
            </p:extLst>
          </p:nvPr>
        </p:nvGraphicFramePr>
        <p:xfrm>
          <a:off x="138952" y="1723749"/>
          <a:ext cx="9596718" cy="4562193"/>
        </p:xfrm>
        <a:graphic>
          <a:graphicData uri="http://schemas.openxmlformats.org/drawingml/2006/table">
            <a:tbl>
              <a:tblPr firstRow="1" bandRow="1">
                <a:tableStyleId>{5940675A-B579-460E-94D1-54222C63F5DA}</a:tableStyleId>
              </a:tblPr>
              <a:tblGrid>
                <a:gridCol w="578654">
                  <a:extLst>
                    <a:ext uri="{9D8B030D-6E8A-4147-A177-3AD203B41FA5}">
                      <a16:colId xmlns:a16="http://schemas.microsoft.com/office/drawing/2014/main" val="1822299965"/>
                    </a:ext>
                  </a:extLst>
                </a:gridCol>
                <a:gridCol w="798282">
                  <a:extLst>
                    <a:ext uri="{9D8B030D-6E8A-4147-A177-3AD203B41FA5}">
                      <a16:colId xmlns:a16="http://schemas.microsoft.com/office/drawing/2014/main" val="3189252040"/>
                    </a:ext>
                  </a:extLst>
                </a:gridCol>
                <a:gridCol w="1930244">
                  <a:extLst>
                    <a:ext uri="{9D8B030D-6E8A-4147-A177-3AD203B41FA5}">
                      <a16:colId xmlns:a16="http://schemas.microsoft.com/office/drawing/2014/main" val="1227866142"/>
                    </a:ext>
                  </a:extLst>
                </a:gridCol>
                <a:gridCol w="1930244">
                  <a:extLst>
                    <a:ext uri="{9D8B030D-6E8A-4147-A177-3AD203B41FA5}">
                      <a16:colId xmlns:a16="http://schemas.microsoft.com/office/drawing/2014/main" val="4254456650"/>
                    </a:ext>
                  </a:extLst>
                </a:gridCol>
                <a:gridCol w="1930244">
                  <a:extLst>
                    <a:ext uri="{9D8B030D-6E8A-4147-A177-3AD203B41FA5}">
                      <a16:colId xmlns:a16="http://schemas.microsoft.com/office/drawing/2014/main" val="1644052347"/>
                    </a:ext>
                  </a:extLst>
                </a:gridCol>
                <a:gridCol w="1930244">
                  <a:extLst>
                    <a:ext uri="{9D8B030D-6E8A-4147-A177-3AD203B41FA5}">
                      <a16:colId xmlns:a16="http://schemas.microsoft.com/office/drawing/2014/main" val="997907369"/>
                    </a:ext>
                  </a:extLst>
                </a:gridCol>
                <a:gridCol w="498806">
                  <a:extLst>
                    <a:ext uri="{9D8B030D-6E8A-4147-A177-3AD203B41FA5}">
                      <a16:colId xmlns:a16="http://schemas.microsoft.com/office/drawing/2014/main" val="223221432"/>
                    </a:ext>
                  </a:extLst>
                </a:gridCol>
              </a:tblGrid>
              <a:tr h="231588">
                <a:tc>
                  <a:txBody>
                    <a:bodyPr/>
                    <a:lstStyle/>
                    <a:p>
                      <a:pPr algn="l"/>
                      <a:r>
                        <a:rPr lang="en-GB" sz="1000" dirty="0">
                          <a:latin typeface="Gill Sans MT" panose="020B0502020104020203" pitchFamily="34" charset="0"/>
                        </a:rPr>
                        <a:t>Session</a:t>
                      </a:r>
                    </a:p>
                  </a:txBody>
                  <a:tcPr anchor="ctr"/>
                </a:tc>
                <a:tc>
                  <a:txBody>
                    <a:bodyPr/>
                    <a:lstStyle/>
                    <a:p>
                      <a:pPr algn="l"/>
                      <a:r>
                        <a:rPr lang="en-GB" sz="1000" dirty="0">
                          <a:latin typeface="Gill Sans MT" panose="020B0502020104020203" pitchFamily="34" charset="0"/>
                        </a:rPr>
                        <a:t>Format</a:t>
                      </a:r>
                    </a:p>
                  </a:txBody>
                  <a:tcPr anchor="ctr"/>
                </a:tc>
                <a:tc>
                  <a:txBody>
                    <a:bodyPr/>
                    <a:lstStyle/>
                    <a:p>
                      <a:pPr algn="l"/>
                      <a:r>
                        <a:rPr lang="en-GB" sz="1000" dirty="0">
                          <a:latin typeface="Gill Sans MT" panose="020B0502020104020203" pitchFamily="34" charset="0"/>
                        </a:rPr>
                        <a:t>Heading</a:t>
                      </a:r>
                    </a:p>
                  </a:txBody>
                  <a:tcPr/>
                </a:tc>
                <a:tc>
                  <a:txBody>
                    <a:bodyPr/>
                    <a:lstStyle/>
                    <a:p>
                      <a:pPr algn="l"/>
                      <a:r>
                        <a:rPr lang="en-GB" sz="1000" dirty="0">
                          <a:latin typeface="Gill Sans MT" panose="020B0502020104020203" pitchFamily="34" charset="0"/>
                        </a:rPr>
                        <a:t>What are we learning?</a:t>
                      </a:r>
                    </a:p>
                  </a:txBody>
                  <a:tcPr/>
                </a:tc>
                <a:tc>
                  <a:txBody>
                    <a:bodyPr/>
                    <a:lstStyle/>
                    <a:p>
                      <a:pPr algn="l"/>
                      <a:r>
                        <a:rPr lang="en-GB" sz="1000" dirty="0">
                          <a:latin typeface="Gill Sans MT" panose="020B0502020104020203" pitchFamily="34" charset="0"/>
                        </a:rPr>
                        <a:t>Why now?</a:t>
                      </a:r>
                    </a:p>
                  </a:txBody>
                  <a:tcPr/>
                </a:tc>
                <a:tc>
                  <a:txBody>
                    <a:bodyPr/>
                    <a:lstStyle/>
                    <a:p>
                      <a:pPr algn="l"/>
                      <a:r>
                        <a:rPr lang="en-GB" sz="1000" dirty="0">
                          <a:latin typeface="Gill Sans MT" panose="020B0502020104020203" pitchFamily="34" charset="0"/>
                        </a:rPr>
                        <a:t>Key Questions</a:t>
                      </a:r>
                    </a:p>
                  </a:txBody>
                  <a:tcPr/>
                </a:tc>
                <a:tc>
                  <a:txBody>
                    <a:bodyPr/>
                    <a:lstStyle/>
                    <a:p>
                      <a:pPr algn="l"/>
                      <a:r>
                        <a:rPr lang="en-GB" sz="600" dirty="0">
                          <a:latin typeface="Gill Sans MT" panose="020B0502020104020203" pitchFamily="34" charset="0"/>
                        </a:rPr>
                        <a:t>Statutory Content</a:t>
                      </a:r>
                    </a:p>
                  </a:txBody>
                  <a:tcPr/>
                </a:tc>
                <a:extLst>
                  <a:ext uri="{0D108BD9-81ED-4DB2-BD59-A6C34878D82A}">
                    <a16:rowId xmlns:a16="http://schemas.microsoft.com/office/drawing/2014/main" val="2652338647"/>
                  </a:ext>
                </a:extLst>
              </a:tr>
              <a:tr h="665815">
                <a:tc>
                  <a:txBody>
                    <a:bodyPr/>
                    <a:lstStyle/>
                    <a:p>
                      <a:pPr algn="ctr"/>
                      <a:r>
                        <a:rPr lang="en-GB" sz="1000" dirty="0">
                          <a:latin typeface="Gill Sans MT" panose="020B0502020104020203" pitchFamily="34" charset="0"/>
                        </a:rPr>
                        <a:t>1</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What is domestic abuse and how does it affect families?</a:t>
                      </a:r>
                    </a:p>
                  </a:txBody>
                  <a:tcPr anchor="ctr"/>
                </a:tc>
                <a:tc>
                  <a:txBody>
                    <a:bodyPr/>
                    <a:lstStyle/>
                    <a:p>
                      <a:pPr algn="l"/>
                      <a:r>
                        <a:rPr lang="en-GB" sz="1000" dirty="0">
                          <a:latin typeface="Gill Sans MT" panose="020B0502020104020203" pitchFamily="34" charset="0"/>
                        </a:rPr>
                        <a:t>A lesson examining the concept of domestic abuse and the role students can have in supporting one another.</a:t>
                      </a:r>
                    </a:p>
                  </a:txBody>
                  <a:tcPr anchor="ctr"/>
                </a:tc>
                <a:tc>
                  <a:txBody>
                    <a:bodyPr/>
                    <a:lstStyle/>
                    <a:p>
                      <a:pPr algn="l"/>
                      <a:r>
                        <a:rPr lang="en-GB" sz="1000" dirty="0">
                          <a:latin typeface="Gill Sans MT" panose="020B0502020104020203" pitchFamily="34" charset="0"/>
                        </a:rPr>
                        <a:t>Sadly, domestic abuse is a reality of some relationships including those that our students experience. We want to introduce the broad concept of abuse in relationships at the outset of this topic.</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is domestic abuse and how does it affect families?</a:t>
                      </a:r>
                    </a:p>
                    <a:p>
                      <a:pPr marL="171450" indent="-171450" algn="l">
                        <a:buFont typeface="Arial" panose="020B0604020202020204" pitchFamily="34" charset="0"/>
                        <a:buChar char="•"/>
                      </a:pPr>
                      <a:r>
                        <a:rPr lang="en-GB" sz="1000" dirty="0">
                          <a:latin typeface="Gill Sans MT" panose="020B0502020104020203" pitchFamily="34" charset="0"/>
                        </a:rPr>
                        <a:t>What skills and strategies can we develop to respond appropriately in challenging relationships?</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518467286"/>
                  </a:ext>
                </a:extLst>
              </a:tr>
              <a:tr h="231588">
                <a:tc>
                  <a:txBody>
                    <a:bodyPr/>
                    <a:lstStyle/>
                    <a:p>
                      <a:pPr algn="ctr"/>
                      <a:r>
                        <a:rPr lang="en-GB" sz="1000" dirty="0">
                          <a:latin typeface="Gill Sans MT" panose="020B0502020104020203" pitchFamily="34" charset="0"/>
                        </a:rPr>
                        <a:t>2</a:t>
                      </a:r>
                    </a:p>
                  </a:txBody>
                  <a:tcPr anchor="ctr"/>
                </a:tc>
                <a:tc gridSpan="6">
                  <a:txBody>
                    <a:bodyPr/>
                    <a:lstStyle/>
                    <a:p>
                      <a:pPr algn="ctr"/>
                      <a:r>
                        <a:rPr lang="en-GB" sz="1000" dirty="0">
                          <a:latin typeface="Gill Sans MT" panose="020B0502020104020203" pitchFamily="34" charset="0"/>
                        </a:rPr>
                        <a:t>Pastoral Follow Up</a:t>
                      </a:r>
                    </a:p>
                  </a:txBody>
                  <a:tcPr anchor="ctr"/>
                </a:tc>
                <a:tc hMerge="1">
                  <a:txBody>
                    <a:bodyPr/>
                    <a:lstStyle/>
                    <a:p>
                      <a:pPr algn="ctr"/>
                      <a:endParaRPr lang="en-GB" sz="1000" dirty="0">
                        <a:latin typeface="Gill Sans MT" panose="020B0502020104020203" pitchFamily="34" charset="0"/>
                      </a:endParaRPr>
                    </a:p>
                  </a:txBody>
                  <a:tcPr anchor="ctr"/>
                </a:tc>
                <a:tc hMerge="1">
                  <a:txBody>
                    <a:bodyPr/>
                    <a:lstStyle/>
                    <a:p>
                      <a:pPr algn="l"/>
                      <a:endParaRPr lang="en-GB" sz="1000" dirty="0">
                        <a:latin typeface="Gill Sans MT" panose="020B0502020104020203" pitchFamily="34" charset="0"/>
                      </a:endParaRPr>
                    </a:p>
                  </a:txBody>
                  <a:tcPr anchor="ctr"/>
                </a:tc>
                <a:tc hMerge="1">
                  <a:txBody>
                    <a:bodyPr/>
                    <a:lstStyle/>
                    <a:p>
                      <a:pPr marL="0" indent="0" algn="l">
                        <a:buFont typeface="Arial" panose="020B0604020202020204" pitchFamily="34" charset="0"/>
                        <a:buNone/>
                      </a:pPr>
                      <a:endParaRPr lang="en-GB" sz="1000" dirty="0">
                        <a:latin typeface="Gill Sans MT" panose="020B0502020104020203" pitchFamily="34" charset="0"/>
                      </a:endParaRPr>
                    </a:p>
                  </a:txBody>
                  <a:tcPr anchor="ctr"/>
                </a:tc>
                <a:tc hMerge="1">
                  <a:txBody>
                    <a:bodyPr/>
                    <a:lstStyle/>
                    <a:p>
                      <a:pPr marL="171450" indent="-171450" algn="l">
                        <a:buFont typeface="Arial" panose="020B0604020202020204" pitchFamily="34" charset="0"/>
                        <a:buChar char="•"/>
                      </a:pPr>
                      <a:endParaRPr lang="en-GB" sz="1000" dirty="0">
                        <a:latin typeface="Gill Sans MT" panose="020B0502020104020203" pitchFamily="34" charset="0"/>
                      </a:endParaRPr>
                    </a:p>
                  </a:txBody>
                  <a:tcPr anchor="ctr"/>
                </a:tc>
                <a:tc hMerge="1">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179398759"/>
                  </a:ext>
                </a:extLst>
              </a:tr>
              <a:tr h="810558">
                <a:tc>
                  <a:txBody>
                    <a:bodyPr/>
                    <a:lstStyle/>
                    <a:p>
                      <a:pPr algn="ctr"/>
                      <a:r>
                        <a:rPr lang="en-GB" sz="1000" dirty="0">
                          <a:latin typeface="Gill Sans MT" panose="020B0502020104020203" pitchFamily="34" charset="0"/>
                        </a:rPr>
                        <a:t>3</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What is sexual harassment and why is it unacceptable?</a:t>
                      </a:r>
                    </a:p>
                  </a:txBody>
                  <a:tcPr anchor="ctr"/>
                </a:tc>
                <a:tc>
                  <a:txBody>
                    <a:bodyPr/>
                    <a:lstStyle/>
                    <a:p>
                      <a:pPr algn="l"/>
                      <a:r>
                        <a:rPr lang="en-GB" sz="1000" dirty="0">
                          <a:latin typeface="Gill Sans MT" panose="020B0502020104020203" pitchFamily="34" charset="0"/>
                        </a:rPr>
                        <a:t>A lesson examining the features of sexual harassment that seeks to challenge the idea that certain behaviour are acceptable.</a:t>
                      </a:r>
                    </a:p>
                  </a:txBody>
                  <a:tcPr anchor="ctr"/>
                </a:tc>
                <a:tc>
                  <a:txBody>
                    <a:bodyPr/>
                    <a:lstStyle/>
                    <a:p>
                      <a:pPr algn="l"/>
                      <a:r>
                        <a:rPr lang="en-GB" sz="1000" dirty="0">
                          <a:latin typeface="Gill Sans MT" panose="020B0502020104020203" pitchFamily="34" charset="0"/>
                        </a:rPr>
                        <a:t>We know from the ‘Everyone’s Invited’ survey that many students experience sexual harassment in schools. We want to develop our students understanding of this and ability to challenge unacceptable behaviours.</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is sexual harassment?</a:t>
                      </a:r>
                    </a:p>
                    <a:p>
                      <a:pPr marL="171450" indent="-171450" algn="l">
                        <a:buFont typeface="Arial" panose="020B0604020202020204" pitchFamily="34" charset="0"/>
                        <a:buChar char="•"/>
                      </a:pPr>
                      <a:r>
                        <a:rPr lang="en-GB" sz="1000" dirty="0">
                          <a:latin typeface="Gill Sans MT" panose="020B0502020104020203" pitchFamily="34" charset="0"/>
                        </a:rPr>
                        <a:t>Why do some wrongly believe certain behaviours are acceptable?</a:t>
                      </a:r>
                    </a:p>
                    <a:p>
                      <a:pPr marL="171450" indent="-171450" algn="l">
                        <a:buFont typeface="Arial" panose="020B0604020202020204" pitchFamily="34" charset="0"/>
                        <a:buChar char="•"/>
                      </a:pPr>
                      <a:r>
                        <a:rPr lang="en-GB" sz="1000" dirty="0">
                          <a:latin typeface="Gill Sans MT" panose="020B0502020104020203" pitchFamily="34" charset="0"/>
                        </a:rPr>
                        <a:t>How can we identify and challenge these behaviours?</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820297890"/>
                  </a:ext>
                </a:extLst>
              </a:tr>
              <a:tr h="231588">
                <a:tc>
                  <a:txBody>
                    <a:bodyPr/>
                    <a:lstStyle/>
                    <a:p>
                      <a:pPr algn="ctr"/>
                      <a:r>
                        <a:rPr lang="en-GB" sz="1000" dirty="0">
                          <a:latin typeface="Gill Sans MT" panose="020B0502020104020203" pitchFamily="34" charset="0"/>
                        </a:rPr>
                        <a:t>4</a:t>
                      </a:r>
                    </a:p>
                  </a:txBody>
                  <a:tcPr anchor="ctr"/>
                </a:tc>
                <a:tc gridSpan="6">
                  <a:txBody>
                    <a:bodyPr/>
                    <a:lstStyle/>
                    <a:p>
                      <a:pPr algn="ctr"/>
                      <a:r>
                        <a:rPr lang="en-GB" sz="1000" dirty="0">
                          <a:latin typeface="Gill Sans MT" panose="020B0502020104020203" pitchFamily="34" charset="0"/>
                        </a:rPr>
                        <a:t>Citizenship Focus Week</a:t>
                      </a:r>
                    </a:p>
                  </a:txBody>
                  <a:tcPr anchor="ctr"/>
                </a:tc>
                <a:tc hMerge="1">
                  <a:txBody>
                    <a:bodyPr/>
                    <a:lstStyle/>
                    <a:p>
                      <a:pPr algn="ctr"/>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892105629"/>
                  </a:ext>
                </a:extLst>
              </a:tr>
              <a:tr h="955300">
                <a:tc>
                  <a:txBody>
                    <a:bodyPr/>
                    <a:lstStyle/>
                    <a:p>
                      <a:pPr algn="ctr"/>
                      <a:r>
                        <a:rPr lang="en-GB" sz="1000" dirty="0">
                          <a:latin typeface="Gill Sans MT" panose="020B0502020104020203" pitchFamily="34" charset="0"/>
                        </a:rPr>
                        <a:t>5</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What is coercive control and how can we identify and confront it?</a:t>
                      </a:r>
                    </a:p>
                  </a:txBody>
                  <a:tcPr anchor="ctr"/>
                </a:tc>
                <a:tc>
                  <a:txBody>
                    <a:bodyPr/>
                    <a:lstStyle/>
                    <a:p>
                      <a:pPr algn="l"/>
                      <a:r>
                        <a:rPr lang="en-GB" sz="1000" dirty="0">
                          <a:latin typeface="Gill Sans MT" panose="020B0502020104020203" pitchFamily="34" charset="0"/>
                        </a:rPr>
                        <a:t>A lesson designed to examine the nature of coercive control in unhealthy relationships.</a:t>
                      </a:r>
                    </a:p>
                  </a:txBody>
                  <a:tcPr anchor="ctr"/>
                </a:tc>
                <a:tc>
                  <a:txBody>
                    <a:bodyPr/>
                    <a:lstStyle/>
                    <a:p>
                      <a:pPr algn="l"/>
                      <a:r>
                        <a:rPr lang="en-GB" sz="1000" dirty="0">
                          <a:latin typeface="Gill Sans MT" panose="020B0502020104020203" pitchFamily="34" charset="0"/>
                        </a:rPr>
                        <a:t>Building on the concepts covered previously, we want to further develop an understanding of characteristics of less healthy relationships by examining coercive control.</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do we mean by coercive behaviour?</a:t>
                      </a:r>
                    </a:p>
                    <a:p>
                      <a:pPr marL="171450" indent="-171450" algn="l">
                        <a:buFont typeface="Arial" panose="020B0604020202020204" pitchFamily="34" charset="0"/>
                        <a:buChar char="•"/>
                      </a:pPr>
                      <a:r>
                        <a:rPr lang="en-GB" sz="1000" dirty="0">
                          <a:latin typeface="Gill Sans MT" panose="020B0502020104020203" pitchFamily="34" charset="0"/>
                        </a:rPr>
                        <a:t>What are the signs of coercive behaviour and what might we do if we notice them?</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070933834"/>
                  </a:ext>
                </a:extLst>
              </a:tr>
              <a:tr h="325473">
                <a:tc>
                  <a:txBody>
                    <a:bodyPr/>
                    <a:lstStyle/>
                    <a:p>
                      <a:pPr algn="ctr"/>
                      <a:r>
                        <a:rPr lang="en-GB" sz="1000" dirty="0">
                          <a:latin typeface="Gill Sans MT" panose="020B0502020104020203" pitchFamily="34" charset="0"/>
                        </a:rPr>
                        <a:t>6</a:t>
                      </a:r>
                    </a:p>
                  </a:txBody>
                  <a:tcPr anchor="ctr"/>
                </a:tc>
                <a:tc>
                  <a:txBody>
                    <a:bodyPr/>
                    <a:lstStyle/>
                    <a:p>
                      <a:pPr algn="ctr"/>
                      <a:r>
                        <a:rPr lang="en-GB" sz="1000" dirty="0">
                          <a:latin typeface="Gill Sans MT" panose="020B0502020104020203" pitchFamily="34" charset="0"/>
                        </a:rPr>
                        <a:t>Pastoral</a:t>
                      </a:r>
                    </a:p>
                  </a:txBody>
                  <a:tcPr anchor="ctr"/>
                </a:tc>
                <a:tc gridSpan="4">
                  <a:txBody>
                    <a:bodyPr/>
                    <a:lstStyle/>
                    <a:p>
                      <a:pPr algn="ctr"/>
                      <a:r>
                        <a:rPr lang="en-GB" sz="1000" dirty="0">
                          <a:latin typeface="Gill Sans MT" panose="020B0502020104020203" pitchFamily="34" charset="0"/>
                        </a:rPr>
                        <a:t>End of Unit Quiz</a:t>
                      </a: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pPr marL="171450" indent="-171450">
                        <a:buFont typeface="Arial" panose="020B0604020202020204" pitchFamily="34" charset="0"/>
                        <a:buChar char="•"/>
                      </a:pPr>
                      <a:endParaRPr lang="en-GB" sz="1000" dirty="0">
                        <a:latin typeface="Gill Sans MT" panose="020B0502020104020203" pitchFamily="34" charset="0"/>
                      </a:endParaRPr>
                    </a:p>
                  </a:txBody>
                  <a:tcPr anchor="ctr"/>
                </a:tc>
                <a:tc>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2769555873"/>
                  </a:ext>
                </a:extLst>
              </a:tr>
            </a:tbl>
          </a:graphicData>
        </a:graphic>
      </p:graphicFrame>
      <p:sp>
        <p:nvSpPr>
          <p:cNvPr id="7" name="Rectangle 6">
            <a:extLst>
              <a:ext uri="{FF2B5EF4-FFF2-40B4-BE49-F238E27FC236}">
                <a16:creationId xmlns:a16="http://schemas.microsoft.com/office/drawing/2014/main" id="{297A3273-F598-45EB-8A7C-3E5D276B3C7A}"/>
              </a:ext>
            </a:extLst>
          </p:cNvPr>
          <p:cNvSpPr/>
          <p:nvPr/>
        </p:nvSpPr>
        <p:spPr>
          <a:xfrm>
            <a:off x="154641" y="895450"/>
            <a:ext cx="9596718" cy="73866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400" dirty="0">
                <a:latin typeface="Gill Sans MT" panose="020B0502020104020203" pitchFamily="34" charset="0"/>
              </a:rPr>
              <a:t>Sadly, sometimes intimate relationships can be a source of harm and abuse. Building on Year 9’s work identifying the features of healthy and harmful relationships we want our students to be aware of how relationships can lead to harm and the steps that they can take to protect themselves and others.</a:t>
            </a:r>
          </a:p>
        </p:txBody>
      </p:sp>
    </p:spTree>
    <p:extLst>
      <p:ext uri="{BB962C8B-B14F-4D97-AF65-F5344CB8AC3E}">
        <p14:creationId xmlns:p14="http://schemas.microsoft.com/office/powerpoint/2010/main" val="41079580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3FD1E50-BB8D-450D-94E1-6206249C7FCC}"/>
              </a:ext>
            </a:extLst>
          </p:cNvPr>
          <p:cNvGraphicFramePr>
            <a:graphicFrameLocks noGrp="1"/>
          </p:cNvGraphicFramePr>
          <p:nvPr>
            <p:extLst>
              <p:ext uri="{D42A27DB-BD31-4B8C-83A1-F6EECF244321}">
                <p14:modId xmlns:p14="http://schemas.microsoft.com/office/powerpoint/2010/main" val="2218145558"/>
              </p:ext>
            </p:extLst>
          </p:nvPr>
        </p:nvGraphicFramePr>
        <p:xfrm>
          <a:off x="1651000" y="114858"/>
          <a:ext cx="6604000" cy="670560"/>
        </p:xfrm>
        <a:graphic>
          <a:graphicData uri="http://schemas.openxmlformats.org/drawingml/2006/table">
            <a:tbl>
              <a:tblPr firstRow="1" bandRow="1">
                <a:tableStyleId>{327F97BB-C833-4FB7-BDE5-3F7075034690}</a:tableStyleId>
              </a:tblPr>
              <a:tblGrid>
                <a:gridCol w="6604000">
                  <a:extLst>
                    <a:ext uri="{9D8B030D-6E8A-4147-A177-3AD203B41FA5}">
                      <a16:colId xmlns:a16="http://schemas.microsoft.com/office/drawing/2014/main" val="2446407279"/>
                    </a:ext>
                  </a:extLst>
                </a:gridCol>
              </a:tblGrid>
              <a:tr h="0">
                <a:tc>
                  <a:txBody>
                    <a:bodyPr/>
                    <a:lstStyle/>
                    <a:p>
                      <a:pPr algn="ctr"/>
                      <a:r>
                        <a:rPr lang="en-GB" dirty="0">
                          <a:solidFill>
                            <a:sysClr val="windowText" lastClr="000000"/>
                          </a:solidFill>
                          <a:latin typeface="Gill Sans MT" panose="020B0502020104020203" pitchFamily="34" charset="0"/>
                        </a:rPr>
                        <a:t>Year 10 Unit 2: Health and Wellbeing</a:t>
                      </a:r>
                    </a:p>
                  </a:txBody>
                  <a:tcPr/>
                </a:tc>
                <a:extLst>
                  <a:ext uri="{0D108BD9-81ED-4DB2-BD59-A6C34878D82A}">
                    <a16:rowId xmlns:a16="http://schemas.microsoft.com/office/drawing/2014/main" val="1534839487"/>
                  </a:ext>
                </a:extLst>
              </a:tr>
              <a:tr h="0">
                <a:tc>
                  <a:txBody>
                    <a:bodyPr/>
                    <a:lstStyle/>
                    <a:p>
                      <a:pPr algn="ctr"/>
                      <a:r>
                        <a:rPr lang="en-GB" sz="1400" dirty="0">
                          <a:solidFill>
                            <a:sysClr val="windowText" lastClr="000000"/>
                          </a:solidFill>
                          <a:latin typeface="Gill Sans MT" panose="020B0502020104020203" pitchFamily="34" charset="0"/>
                        </a:rPr>
                        <a:t>What choices do adults have linked to their health and wellbeing?</a:t>
                      </a:r>
                    </a:p>
                  </a:txBody>
                  <a:tcPr/>
                </a:tc>
                <a:extLst>
                  <a:ext uri="{0D108BD9-81ED-4DB2-BD59-A6C34878D82A}">
                    <a16:rowId xmlns:a16="http://schemas.microsoft.com/office/drawing/2014/main" val="509136530"/>
                  </a:ext>
                </a:extLst>
              </a:tr>
            </a:tbl>
          </a:graphicData>
        </a:graphic>
      </p:graphicFrame>
      <p:graphicFrame>
        <p:nvGraphicFramePr>
          <p:cNvPr id="5" name="Table 4">
            <a:extLst>
              <a:ext uri="{FF2B5EF4-FFF2-40B4-BE49-F238E27FC236}">
                <a16:creationId xmlns:a16="http://schemas.microsoft.com/office/drawing/2014/main" id="{2BD6F14D-5735-4CCC-812D-1BE1E5C02B11}"/>
              </a:ext>
            </a:extLst>
          </p:cNvPr>
          <p:cNvGraphicFramePr>
            <a:graphicFrameLocks noGrp="1"/>
          </p:cNvGraphicFramePr>
          <p:nvPr>
            <p:extLst>
              <p:ext uri="{D42A27DB-BD31-4B8C-83A1-F6EECF244321}">
                <p14:modId xmlns:p14="http://schemas.microsoft.com/office/powerpoint/2010/main" val="3398350259"/>
              </p:ext>
            </p:extLst>
          </p:nvPr>
        </p:nvGraphicFramePr>
        <p:xfrm>
          <a:off x="138953" y="1744146"/>
          <a:ext cx="9596718" cy="4910731"/>
        </p:xfrm>
        <a:graphic>
          <a:graphicData uri="http://schemas.openxmlformats.org/drawingml/2006/table">
            <a:tbl>
              <a:tblPr firstRow="1" bandRow="1">
                <a:tableStyleId>{5940675A-B579-460E-94D1-54222C63F5DA}</a:tableStyleId>
              </a:tblPr>
              <a:tblGrid>
                <a:gridCol w="578654">
                  <a:extLst>
                    <a:ext uri="{9D8B030D-6E8A-4147-A177-3AD203B41FA5}">
                      <a16:colId xmlns:a16="http://schemas.microsoft.com/office/drawing/2014/main" val="1822299965"/>
                    </a:ext>
                  </a:extLst>
                </a:gridCol>
                <a:gridCol w="798282">
                  <a:extLst>
                    <a:ext uri="{9D8B030D-6E8A-4147-A177-3AD203B41FA5}">
                      <a16:colId xmlns:a16="http://schemas.microsoft.com/office/drawing/2014/main" val="3189252040"/>
                    </a:ext>
                  </a:extLst>
                </a:gridCol>
                <a:gridCol w="1930244">
                  <a:extLst>
                    <a:ext uri="{9D8B030D-6E8A-4147-A177-3AD203B41FA5}">
                      <a16:colId xmlns:a16="http://schemas.microsoft.com/office/drawing/2014/main" val="1227866142"/>
                    </a:ext>
                  </a:extLst>
                </a:gridCol>
                <a:gridCol w="1930244">
                  <a:extLst>
                    <a:ext uri="{9D8B030D-6E8A-4147-A177-3AD203B41FA5}">
                      <a16:colId xmlns:a16="http://schemas.microsoft.com/office/drawing/2014/main" val="4254456650"/>
                    </a:ext>
                  </a:extLst>
                </a:gridCol>
                <a:gridCol w="1930244">
                  <a:extLst>
                    <a:ext uri="{9D8B030D-6E8A-4147-A177-3AD203B41FA5}">
                      <a16:colId xmlns:a16="http://schemas.microsoft.com/office/drawing/2014/main" val="1644052347"/>
                    </a:ext>
                  </a:extLst>
                </a:gridCol>
                <a:gridCol w="1930244">
                  <a:extLst>
                    <a:ext uri="{9D8B030D-6E8A-4147-A177-3AD203B41FA5}">
                      <a16:colId xmlns:a16="http://schemas.microsoft.com/office/drawing/2014/main" val="997907369"/>
                    </a:ext>
                  </a:extLst>
                </a:gridCol>
                <a:gridCol w="498806">
                  <a:extLst>
                    <a:ext uri="{9D8B030D-6E8A-4147-A177-3AD203B41FA5}">
                      <a16:colId xmlns:a16="http://schemas.microsoft.com/office/drawing/2014/main" val="223221432"/>
                    </a:ext>
                  </a:extLst>
                </a:gridCol>
              </a:tblGrid>
              <a:tr h="231588">
                <a:tc>
                  <a:txBody>
                    <a:bodyPr/>
                    <a:lstStyle/>
                    <a:p>
                      <a:pPr algn="l"/>
                      <a:r>
                        <a:rPr lang="en-GB" sz="1000" dirty="0">
                          <a:latin typeface="Gill Sans MT" panose="020B0502020104020203" pitchFamily="34" charset="0"/>
                        </a:rPr>
                        <a:t>Session</a:t>
                      </a:r>
                    </a:p>
                  </a:txBody>
                  <a:tcPr anchor="ctr"/>
                </a:tc>
                <a:tc>
                  <a:txBody>
                    <a:bodyPr/>
                    <a:lstStyle/>
                    <a:p>
                      <a:pPr algn="l"/>
                      <a:r>
                        <a:rPr lang="en-GB" sz="1000" dirty="0">
                          <a:latin typeface="Gill Sans MT" panose="020B0502020104020203" pitchFamily="34" charset="0"/>
                        </a:rPr>
                        <a:t>Format</a:t>
                      </a:r>
                    </a:p>
                  </a:txBody>
                  <a:tcPr anchor="ctr"/>
                </a:tc>
                <a:tc>
                  <a:txBody>
                    <a:bodyPr/>
                    <a:lstStyle/>
                    <a:p>
                      <a:pPr algn="l"/>
                      <a:r>
                        <a:rPr lang="en-GB" sz="1000" dirty="0">
                          <a:latin typeface="Gill Sans MT" panose="020B0502020104020203" pitchFamily="34" charset="0"/>
                        </a:rPr>
                        <a:t>Heading</a:t>
                      </a:r>
                    </a:p>
                  </a:txBody>
                  <a:tcPr/>
                </a:tc>
                <a:tc>
                  <a:txBody>
                    <a:bodyPr/>
                    <a:lstStyle/>
                    <a:p>
                      <a:pPr algn="l"/>
                      <a:r>
                        <a:rPr lang="en-GB" sz="1000" dirty="0">
                          <a:latin typeface="Gill Sans MT" panose="020B0502020104020203" pitchFamily="34" charset="0"/>
                        </a:rPr>
                        <a:t>What are we learning?</a:t>
                      </a:r>
                    </a:p>
                  </a:txBody>
                  <a:tcPr/>
                </a:tc>
                <a:tc>
                  <a:txBody>
                    <a:bodyPr/>
                    <a:lstStyle/>
                    <a:p>
                      <a:pPr algn="l"/>
                      <a:r>
                        <a:rPr lang="en-GB" sz="1000" dirty="0">
                          <a:latin typeface="Gill Sans MT" panose="020B0502020104020203" pitchFamily="34" charset="0"/>
                        </a:rPr>
                        <a:t>Why now?</a:t>
                      </a:r>
                    </a:p>
                  </a:txBody>
                  <a:tcPr/>
                </a:tc>
                <a:tc>
                  <a:txBody>
                    <a:bodyPr/>
                    <a:lstStyle/>
                    <a:p>
                      <a:pPr algn="l"/>
                      <a:r>
                        <a:rPr lang="en-GB" sz="1000" dirty="0">
                          <a:latin typeface="Gill Sans MT" panose="020B0502020104020203" pitchFamily="34" charset="0"/>
                        </a:rPr>
                        <a:t>Key Questions</a:t>
                      </a:r>
                    </a:p>
                  </a:txBody>
                  <a:tcPr/>
                </a:tc>
                <a:tc>
                  <a:txBody>
                    <a:bodyPr/>
                    <a:lstStyle/>
                    <a:p>
                      <a:pPr algn="l"/>
                      <a:r>
                        <a:rPr lang="en-GB" sz="600" dirty="0">
                          <a:latin typeface="Gill Sans MT" panose="020B0502020104020203" pitchFamily="34" charset="0"/>
                        </a:rPr>
                        <a:t>Statutory Content</a:t>
                      </a:r>
                    </a:p>
                  </a:txBody>
                  <a:tcPr/>
                </a:tc>
                <a:extLst>
                  <a:ext uri="{0D108BD9-81ED-4DB2-BD59-A6C34878D82A}">
                    <a16:rowId xmlns:a16="http://schemas.microsoft.com/office/drawing/2014/main" val="2652338647"/>
                  </a:ext>
                </a:extLst>
              </a:tr>
              <a:tr h="665815">
                <a:tc>
                  <a:txBody>
                    <a:bodyPr/>
                    <a:lstStyle/>
                    <a:p>
                      <a:pPr algn="ctr"/>
                      <a:r>
                        <a:rPr lang="en-GB" sz="1000" dirty="0">
                          <a:latin typeface="Gill Sans MT" panose="020B0502020104020203" pitchFamily="34" charset="0"/>
                        </a:rPr>
                        <a:t>1</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How can I promote good mental health in myself and others?</a:t>
                      </a:r>
                    </a:p>
                  </a:txBody>
                  <a:tcPr anchor="ctr"/>
                </a:tc>
                <a:tc>
                  <a:txBody>
                    <a:bodyPr/>
                    <a:lstStyle/>
                    <a:p>
                      <a:pPr algn="l"/>
                      <a:r>
                        <a:rPr lang="en-GB" sz="1000" dirty="0">
                          <a:latin typeface="Gill Sans MT" panose="020B0502020104020203" pitchFamily="34" charset="0"/>
                        </a:rPr>
                        <a:t>A session focused on being able to recognise the early signs of mental wellbeing concerns and the steps one can take </a:t>
                      </a:r>
                    </a:p>
                  </a:txBody>
                  <a:tcPr anchor="ctr"/>
                </a:tc>
                <a:tc>
                  <a:txBody>
                    <a:bodyPr/>
                    <a:lstStyle/>
                    <a:p>
                      <a:pPr algn="l"/>
                      <a:r>
                        <a:rPr lang="en-GB" sz="900" dirty="0">
                          <a:latin typeface="Gill Sans MT" panose="020B0502020104020203" pitchFamily="34" charset="0"/>
                        </a:rPr>
                        <a:t>We know that GCSE study can be a stressful time for young people and we want to equip them for good mental health during this time period?</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How can I monitor my own mental health?</a:t>
                      </a:r>
                    </a:p>
                    <a:p>
                      <a:pPr marL="171450" indent="-171450" algn="l">
                        <a:buFont typeface="Arial" panose="020B0604020202020204" pitchFamily="34" charset="0"/>
                        <a:buChar char="•"/>
                      </a:pPr>
                      <a:r>
                        <a:rPr lang="en-GB" sz="1000" dirty="0">
                          <a:latin typeface="Gill Sans MT" panose="020B0502020104020203" pitchFamily="34" charset="0"/>
                        </a:rPr>
                        <a:t>What steps can I take if I am concerned about my mental health?</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518467286"/>
                  </a:ext>
                </a:extLst>
              </a:tr>
              <a:tr h="231588">
                <a:tc>
                  <a:txBody>
                    <a:bodyPr/>
                    <a:lstStyle/>
                    <a:p>
                      <a:pPr algn="ctr"/>
                      <a:r>
                        <a:rPr lang="en-GB" sz="1000" dirty="0">
                          <a:latin typeface="Gill Sans MT" panose="020B0502020104020203" pitchFamily="34" charset="0"/>
                        </a:rPr>
                        <a:t>2</a:t>
                      </a:r>
                    </a:p>
                  </a:txBody>
                  <a:tcPr anchor="ctr"/>
                </a:tc>
                <a:tc>
                  <a:txBody>
                    <a:bodyPr/>
                    <a:lstStyle/>
                    <a:p>
                      <a:pPr algn="ctr"/>
                      <a:r>
                        <a:rPr lang="en-GB" sz="1000" dirty="0">
                          <a:latin typeface="Gill Sans MT" panose="020B0502020104020203" pitchFamily="34" charset="0"/>
                        </a:rPr>
                        <a:t>Pastoral</a:t>
                      </a:r>
                    </a:p>
                  </a:txBody>
                  <a:tcPr anchor="ctr"/>
                </a:tc>
                <a:tc>
                  <a:txBody>
                    <a:bodyPr/>
                    <a:lstStyle/>
                    <a:p>
                      <a:pPr algn="ctr"/>
                      <a:r>
                        <a:rPr lang="en-GB" sz="1000" dirty="0">
                          <a:latin typeface="Gill Sans MT" panose="020B0502020104020203" pitchFamily="34" charset="0"/>
                        </a:rPr>
                        <a:t>Why are vaccinations significant?</a:t>
                      </a:r>
                    </a:p>
                  </a:txBody>
                  <a:tcPr anchor="ctr"/>
                </a:tc>
                <a:tc>
                  <a:txBody>
                    <a:bodyPr/>
                    <a:lstStyle/>
                    <a:p>
                      <a:pPr algn="l"/>
                      <a:r>
                        <a:rPr lang="en-GB" sz="1000" dirty="0">
                          <a:latin typeface="Gill Sans MT" panose="020B0502020104020203" pitchFamily="34" charset="0"/>
                        </a:rPr>
                        <a:t>A session focused on the facts relating to immunisation and vaccination.</a:t>
                      </a:r>
                    </a:p>
                  </a:txBody>
                  <a:tcPr anchor="ctr"/>
                </a:tc>
                <a:tc>
                  <a:txBody>
                    <a:bodyPr/>
                    <a:lstStyle/>
                    <a:p>
                      <a:pPr marL="0" indent="0" algn="l">
                        <a:buFont typeface="Arial" panose="020B0604020202020204" pitchFamily="34" charset="0"/>
                        <a:buNone/>
                      </a:pPr>
                      <a:r>
                        <a:rPr lang="en-GB" sz="900" dirty="0">
                          <a:latin typeface="Gill Sans MT" panose="020B0502020104020203" pitchFamily="34" charset="0"/>
                        </a:rPr>
                        <a:t>We know that in society there has been a raised profile of discussion regarding vaccinations linked to COVID-19 and the MMR jab. We want to equip students to make their own decisions in these areas.</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How do vaccines seek to work?</a:t>
                      </a:r>
                    </a:p>
                    <a:p>
                      <a:pPr marL="171450" indent="-171450" algn="l">
                        <a:buFont typeface="Arial" panose="020B0604020202020204" pitchFamily="34" charset="0"/>
                        <a:buChar char="•"/>
                      </a:pPr>
                      <a:r>
                        <a:rPr lang="en-GB" sz="1000" dirty="0">
                          <a:latin typeface="Gill Sans MT" panose="020B0502020104020203" pitchFamily="34" charset="0"/>
                        </a:rPr>
                        <a:t>How can I make decisions regarding vaccinations?</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179398759"/>
                  </a:ext>
                </a:extLst>
              </a:tr>
              <a:tr h="810558">
                <a:tc>
                  <a:txBody>
                    <a:bodyPr/>
                    <a:lstStyle/>
                    <a:p>
                      <a:pPr algn="ctr"/>
                      <a:r>
                        <a:rPr lang="en-GB" sz="1000" dirty="0">
                          <a:latin typeface="Gill Sans MT" panose="020B0502020104020203" pitchFamily="34" charset="0"/>
                        </a:rPr>
                        <a:t>3</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Gill Sans MT" panose="020B0502020104020203" pitchFamily="34" charset="0"/>
                        </a:rPr>
                        <a:t>Should I donate my organs?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latin typeface="Gill Sans MT" panose="020B0502020104020203" pitchFamily="34" charset="0"/>
                        </a:rPr>
                        <a:t>A session focused on the science relating to blood, organ and stem cell donation.</a:t>
                      </a:r>
                    </a:p>
                  </a:txBody>
                  <a:tcPr anchor="ctr"/>
                </a:tc>
                <a:tc>
                  <a:txBody>
                    <a:bodyPr/>
                    <a:lstStyle/>
                    <a:p>
                      <a:pPr algn="l"/>
                      <a:r>
                        <a:rPr lang="en-GB" sz="900" dirty="0">
                          <a:latin typeface="Gill Sans MT" panose="020B0502020104020203" pitchFamily="34" charset="0"/>
                        </a:rPr>
                        <a:t>As students approach independence they will have the opportunity to become blood or organ donors, we want students to understand the choices they face in these areas.</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How does organ, blood and stem cell donation work?</a:t>
                      </a:r>
                    </a:p>
                    <a:p>
                      <a:pPr marL="171450" indent="-171450" algn="l">
                        <a:buFont typeface="Arial" panose="020B0604020202020204" pitchFamily="34" charset="0"/>
                        <a:buChar char="•"/>
                      </a:pPr>
                      <a:r>
                        <a:rPr lang="en-GB" sz="1000" dirty="0">
                          <a:latin typeface="Gill Sans MT" panose="020B0502020104020203" pitchFamily="34" charset="0"/>
                        </a:rPr>
                        <a:t>Should these be opt in or opt out processes?</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820297890"/>
                  </a:ext>
                </a:extLst>
              </a:tr>
              <a:tr h="231588">
                <a:tc>
                  <a:txBody>
                    <a:bodyPr/>
                    <a:lstStyle/>
                    <a:p>
                      <a:pPr algn="ctr"/>
                      <a:r>
                        <a:rPr lang="en-GB" sz="1000" dirty="0">
                          <a:latin typeface="Gill Sans MT" panose="020B0502020104020203" pitchFamily="34" charset="0"/>
                        </a:rPr>
                        <a:t>4</a:t>
                      </a:r>
                    </a:p>
                  </a:txBody>
                  <a:tcPr anchor="ctr"/>
                </a:tc>
                <a:tc>
                  <a:txBody>
                    <a:bodyPr/>
                    <a:lstStyle/>
                    <a:p>
                      <a:pPr algn="ctr"/>
                      <a:r>
                        <a:rPr lang="en-GB" sz="1000" dirty="0">
                          <a:latin typeface="Gill Sans MT" panose="020B0502020104020203" pitchFamily="34" charset="0"/>
                        </a:rPr>
                        <a:t>Pastoral</a:t>
                      </a:r>
                    </a:p>
                  </a:txBody>
                  <a:tcPr anchor="ctr"/>
                </a:tc>
                <a:tc>
                  <a:txBody>
                    <a:bodyPr/>
                    <a:lstStyle/>
                    <a:p>
                      <a:pPr algn="ctr"/>
                      <a:r>
                        <a:rPr lang="en-GB" sz="1000" dirty="0">
                          <a:latin typeface="Gill Sans MT" panose="020B0502020104020203" pitchFamily="34" charset="0"/>
                        </a:rPr>
                        <a:t>Why is self-examination and screening important?</a:t>
                      </a:r>
                    </a:p>
                  </a:txBody>
                  <a:tcPr anchor="ctr"/>
                </a:tc>
                <a:tc>
                  <a:txBody>
                    <a:bodyPr/>
                    <a:lstStyle/>
                    <a:p>
                      <a:pPr algn="l"/>
                      <a:r>
                        <a:rPr lang="en-GB" sz="1000" dirty="0">
                          <a:latin typeface="Gill Sans MT" panose="020B0502020104020203" pitchFamily="34" charset="0"/>
                        </a:rPr>
                        <a:t>A session to highlight the benefits of regular self-examination and screening.</a:t>
                      </a:r>
                    </a:p>
                  </a:txBody>
                  <a:tcPr anchor="ctr"/>
                </a:tc>
                <a:tc>
                  <a:txBody>
                    <a:bodyPr/>
                    <a:lstStyle/>
                    <a:p>
                      <a:pPr algn="l"/>
                      <a:r>
                        <a:rPr lang="en-GB" sz="900" dirty="0">
                          <a:latin typeface="Gill Sans MT" panose="020B0502020104020203" pitchFamily="34" charset="0"/>
                        </a:rPr>
                        <a:t>We are aware that self-examination and screening is a key tool in monitoring one’s own health. We want to help students to understand why and how they can do this.</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warning signs can I monitor with self-examination and screening?</a:t>
                      </a:r>
                    </a:p>
                  </a:txBody>
                  <a:tcPr anchor="ctr"/>
                </a:tc>
                <a:tc>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892105629"/>
                  </a:ext>
                </a:extLst>
              </a:tr>
              <a:tr h="955300">
                <a:tc>
                  <a:txBody>
                    <a:bodyPr/>
                    <a:lstStyle/>
                    <a:p>
                      <a:pPr algn="ctr"/>
                      <a:r>
                        <a:rPr lang="en-GB" sz="1000" dirty="0">
                          <a:latin typeface="Gill Sans MT" panose="020B0502020104020203" pitchFamily="34" charset="0"/>
                        </a:rPr>
                        <a:t>5</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How can I perform basic first aid on others?</a:t>
                      </a:r>
                    </a:p>
                  </a:txBody>
                  <a:tcPr anchor="ctr"/>
                </a:tc>
                <a:tc>
                  <a:txBody>
                    <a:bodyPr/>
                    <a:lstStyle/>
                    <a:p>
                      <a:pPr algn="l"/>
                      <a:r>
                        <a:rPr lang="en-GB" sz="1000" dirty="0">
                          <a:latin typeface="Gill Sans MT" panose="020B0502020104020203" pitchFamily="34" charset="0"/>
                        </a:rPr>
                        <a:t>A session to share strategies for basic first aid.</a:t>
                      </a:r>
                    </a:p>
                  </a:txBody>
                  <a:tcPr anchor="ctr"/>
                </a:tc>
                <a:tc>
                  <a:txBody>
                    <a:bodyPr/>
                    <a:lstStyle/>
                    <a:p>
                      <a:pPr algn="l"/>
                      <a:r>
                        <a:rPr lang="en-GB" sz="900" dirty="0">
                          <a:latin typeface="Gill Sans MT" panose="020B0502020104020203" pitchFamily="34" charset="0"/>
                        </a:rPr>
                        <a:t>We want students to have the knowledge, understanding and skills to help if faced with a first aid emergency including being able to administer CPR.</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How can I respond to incidents requiring first aid in a way that is safe and helpful?</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070933834"/>
                  </a:ext>
                </a:extLst>
              </a:tr>
              <a:tr h="325473">
                <a:tc>
                  <a:txBody>
                    <a:bodyPr/>
                    <a:lstStyle/>
                    <a:p>
                      <a:pPr algn="ctr"/>
                      <a:r>
                        <a:rPr lang="en-GB" sz="1000" dirty="0">
                          <a:latin typeface="Gill Sans MT" panose="020B0502020104020203" pitchFamily="34" charset="0"/>
                        </a:rPr>
                        <a:t>6</a:t>
                      </a:r>
                    </a:p>
                  </a:txBody>
                  <a:tcPr anchor="ctr"/>
                </a:tc>
                <a:tc>
                  <a:txBody>
                    <a:bodyPr/>
                    <a:lstStyle/>
                    <a:p>
                      <a:pPr algn="ctr"/>
                      <a:r>
                        <a:rPr lang="en-GB" sz="1000" dirty="0">
                          <a:latin typeface="Gill Sans MT" panose="020B0502020104020203" pitchFamily="34" charset="0"/>
                        </a:rPr>
                        <a:t>Pastoral</a:t>
                      </a:r>
                    </a:p>
                  </a:txBody>
                  <a:tcPr anchor="ctr"/>
                </a:tc>
                <a:tc gridSpan="4">
                  <a:txBody>
                    <a:bodyPr/>
                    <a:lstStyle/>
                    <a:p>
                      <a:pPr algn="ctr"/>
                      <a:r>
                        <a:rPr lang="en-GB" sz="1000" dirty="0">
                          <a:latin typeface="Gill Sans MT" panose="020B0502020104020203" pitchFamily="34" charset="0"/>
                        </a:rPr>
                        <a:t>End of Unit Quiz</a:t>
                      </a: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pPr marL="171450" indent="-171450">
                        <a:buFont typeface="Arial" panose="020B0604020202020204" pitchFamily="34" charset="0"/>
                        <a:buChar char="•"/>
                      </a:pPr>
                      <a:endParaRPr lang="en-GB" sz="1000" dirty="0">
                        <a:latin typeface="Gill Sans MT" panose="020B0502020104020203" pitchFamily="34" charset="0"/>
                      </a:endParaRPr>
                    </a:p>
                  </a:txBody>
                  <a:tcPr anchor="ctr"/>
                </a:tc>
                <a:tc>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2769555873"/>
                  </a:ext>
                </a:extLst>
              </a:tr>
            </a:tbl>
          </a:graphicData>
        </a:graphic>
      </p:graphicFrame>
      <p:sp>
        <p:nvSpPr>
          <p:cNvPr id="6" name="Rectangle 5">
            <a:extLst>
              <a:ext uri="{FF2B5EF4-FFF2-40B4-BE49-F238E27FC236}">
                <a16:creationId xmlns:a16="http://schemas.microsoft.com/office/drawing/2014/main" id="{9EA95989-9300-4D48-B435-06F5D1260D45}"/>
              </a:ext>
            </a:extLst>
          </p:cNvPr>
          <p:cNvSpPr/>
          <p:nvPr/>
        </p:nvSpPr>
        <p:spPr>
          <a:xfrm>
            <a:off x="138953" y="895450"/>
            <a:ext cx="9596718" cy="73866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400" dirty="0">
                <a:latin typeface="Gill Sans MT" panose="020B0502020104020203" pitchFamily="34" charset="0"/>
              </a:rPr>
              <a:t>Students are reaching an age where they will have increasing independence and self-autonomy with regards to decisions concerning their health. This unit seeks to equip young people with the knowledge and understanding they will need to make important choices regarding their health and wellbeing.</a:t>
            </a:r>
          </a:p>
        </p:txBody>
      </p:sp>
    </p:spTree>
    <p:extLst>
      <p:ext uri="{BB962C8B-B14F-4D97-AF65-F5344CB8AC3E}">
        <p14:creationId xmlns:p14="http://schemas.microsoft.com/office/powerpoint/2010/main" val="15298909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2BD6F14D-5735-4CCC-812D-1BE1E5C02B11}"/>
              </a:ext>
            </a:extLst>
          </p:cNvPr>
          <p:cNvGraphicFramePr>
            <a:graphicFrameLocks noGrp="1"/>
          </p:cNvGraphicFramePr>
          <p:nvPr>
            <p:extLst>
              <p:ext uri="{D42A27DB-BD31-4B8C-83A1-F6EECF244321}">
                <p14:modId xmlns:p14="http://schemas.microsoft.com/office/powerpoint/2010/main" val="4062446128"/>
              </p:ext>
            </p:extLst>
          </p:nvPr>
        </p:nvGraphicFramePr>
        <p:xfrm>
          <a:off x="162485" y="1634114"/>
          <a:ext cx="9596718" cy="5171793"/>
        </p:xfrm>
        <a:graphic>
          <a:graphicData uri="http://schemas.openxmlformats.org/drawingml/2006/table">
            <a:tbl>
              <a:tblPr firstRow="1" bandRow="1">
                <a:tableStyleId>{5940675A-B579-460E-94D1-54222C63F5DA}</a:tableStyleId>
              </a:tblPr>
              <a:tblGrid>
                <a:gridCol w="578654">
                  <a:extLst>
                    <a:ext uri="{9D8B030D-6E8A-4147-A177-3AD203B41FA5}">
                      <a16:colId xmlns:a16="http://schemas.microsoft.com/office/drawing/2014/main" val="1822299965"/>
                    </a:ext>
                  </a:extLst>
                </a:gridCol>
                <a:gridCol w="798282">
                  <a:extLst>
                    <a:ext uri="{9D8B030D-6E8A-4147-A177-3AD203B41FA5}">
                      <a16:colId xmlns:a16="http://schemas.microsoft.com/office/drawing/2014/main" val="3189252040"/>
                    </a:ext>
                  </a:extLst>
                </a:gridCol>
                <a:gridCol w="1930244">
                  <a:extLst>
                    <a:ext uri="{9D8B030D-6E8A-4147-A177-3AD203B41FA5}">
                      <a16:colId xmlns:a16="http://schemas.microsoft.com/office/drawing/2014/main" val="1227866142"/>
                    </a:ext>
                  </a:extLst>
                </a:gridCol>
                <a:gridCol w="1930244">
                  <a:extLst>
                    <a:ext uri="{9D8B030D-6E8A-4147-A177-3AD203B41FA5}">
                      <a16:colId xmlns:a16="http://schemas.microsoft.com/office/drawing/2014/main" val="4254456650"/>
                    </a:ext>
                  </a:extLst>
                </a:gridCol>
                <a:gridCol w="1930244">
                  <a:extLst>
                    <a:ext uri="{9D8B030D-6E8A-4147-A177-3AD203B41FA5}">
                      <a16:colId xmlns:a16="http://schemas.microsoft.com/office/drawing/2014/main" val="1644052347"/>
                    </a:ext>
                  </a:extLst>
                </a:gridCol>
                <a:gridCol w="1930244">
                  <a:extLst>
                    <a:ext uri="{9D8B030D-6E8A-4147-A177-3AD203B41FA5}">
                      <a16:colId xmlns:a16="http://schemas.microsoft.com/office/drawing/2014/main" val="997907369"/>
                    </a:ext>
                  </a:extLst>
                </a:gridCol>
                <a:gridCol w="498806">
                  <a:extLst>
                    <a:ext uri="{9D8B030D-6E8A-4147-A177-3AD203B41FA5}">
                      <a16:colId xmlns:a16="http://schemas.microsoft.com/office/drawing/2014/main" val="223221432"/>
                    </a:ext>
                  </a:extLst>
                </a:gridCol>
              </a:tblGrid>
              <a:tr h="231588">
                <a:tc>
                  <a:txBody>
                    <a:bodyPr/>
                    <a:lstStyle/>
                    <a:p>
                      <a:pPr algn="l"/>
                      <a:r>
                        <a:rPr lang="en-GB" sz="1000" dirty="0">
                          <a:latin typeface="Gill Sans MT" panose="020B0502020104020203" pitchFamily="34" charset="0"/>
                        </a:rPr>
                        <a:t>Session</a:t>
                      </a:r>
                    </a:p>
                  </a:txBody>
                  <a:tcPr anchor="ctr"/>
                </a:tc>
                <a:tc>
                  <a:txBody>
                    <a:bodyPr/>
                    <a:lstStyle/>
                    <a:p>
                      <a:pPr algn="l"/>
                      <a:r>
                        <a:rPr lang="en-GB" sz="1000" dirty="0">
                          <a:latin typeface="Gill Sans MT" panose="020B0502020104020203" pitchFamily="34" charset="0"/>
                        </a:rPr>
                        <a:t>Format</a:t>
                      </a:r>
                    </a:p>
                  </a:txBody>
                  <a:tcPr anchor="ctr"/>
                </a:tc>
                <a:tc>
                  <a:txBody>
                    <a:bodyPr/>
                    <a:lstStyle/>
                    <a:p>
                      <a:pPr algn="l"/>
                      <a:r>
                        <a:rPr lang="en-GB" sz="1000" dirty="0">
                          <a:latin typeface="Gill Sans MT" panose="020B0502020104020203" pitchFamily="34" charset="0"/>
                        </a:rPr>
                        <a:t>Heading</a:t>
                      </a:r>
                    </a:p>
                  </a:txBody>
                  <a:tcPr/>
                </a:tc>
                <a:tc>
                  <a:txBody>
                    <a:bodyPr/>
                    <a:lstStyle/>
                    <a:p>
                      <a:pPr algn="l"/>
                      <a:r>
                        <a:rPr lang="en-GB" sz="1000" dirty="0">
                          <a:latin typeface="Gill Sans MT" panose="020B0502020104020203" pitchFamily="34" charset="0"/>
                        </a:rPr>
                        <a:t>What are we learning?</a:t>
                      </a:r>
                    </a:p>
                  </a:txBody>
                  <a:tcPr/>
                </a:tc>
                <a:tc>
                  <a:txBody>
                    <a:bodyPr/>
                    <a:lstStyle/>
                    <a:p>
                      <a:pPr algn="l"/>
                      <a:r>
                        <a:rPr lang="en-GB" sz="1000" dirty="0">
                          <a:latin typeface="Gill Sans MT" panose="020B0502020104020203" pitchFamily="34" charset="0"/>
                        </a:rPr>
                        <a:t>Why now?</a:t>
                      </a:r>
                    </a:p>
                  </a:txBody>
                  <a:tcPr/>
                </a:tc>
                <a:tc>
                  <a:txBody>
                    <a:bodyPr/>
                    <a:lstStyle/>
                    <a:p>
                      <a:pPr algn="l"/>
                      <a:r>
                        <a:rPr lang="en-GB" sz="1000" dirty="0">
                          <a:latin typeface="Gill Sans MT" panose="020B0502020104020203" pitchFamily="34" charset="0"/>
                        </a:rPr>
                        <a:t>Key Questions</a:t>
                      </a:r>
                    </a:p>
                  </a:txBody>
                  <a:tcPr/>
                </a:tc>
                <a:tc>
                  <a:txBody>
                    <a:bodyPr/>
                    <a:lstStyle/>
                    <a:p>
                      <a:pPr algn="l"/>
                      <a:r>
                        <a:rPr lang="en-GB" sz="600" dirty="0">
                          <a:latin typeface="Gill Sans MT" panose="020B0502020104020203" pitchFamily="34" charset="0"/>
                        </a:rPr>
                        <a:t>Statutory Content</a:t>
                      </a:r>
                    </a:p>
                  </a:txBody>
                  <a:tcPr/>
                </a:tc>
                <a:extLst>
                  <a:ext uri="{0D108BD9-81ED-4DB2-BD59-A6C34878D82A}">
                    <a16:rowId xmlns:a16="http://schemas.microsoft.com/office/drawing/2014/main" val="2652338647"/>
                  </a:ext>
                </a:extLst>
              </a:tr>
              <a:tr h="665815">
                <a:tc>
                  <a:txBody>
                    <a:bodyPr/>
                    <a:lstStyle/>
                    <a:p>
                      <a:pPr algn="ctr"/>
                      <a:r>
                        <a:rPr lang="en-GB" sz="1000" dirty="0">
                          <a:latin typeface="Gill Sans MT" panose="020B0502020104020203" pitchFamily="34" charset="0"/>
                        </a:rPr>
                        <a:t>1</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How can young people be affected by gambling?</a:t>
                      </a:r>
                    </a:p>
                  </a:txBody>
                  <a:tcPr anchor="ctr"/>
                </a:tc>
                <a:tc>
                  <a:txBody>
                    <a:bodyPr/>
                    <a:lstStyle/>
                    <a:p>
                      <a:pPr algn="l"/>
                      <a:r>
                        <a:rPr lang="en-GB" sz="1000" dirty="0">
                          <a:latin typeface="Gill Sans MT" panose="020B0502020104020203" pitchFamily="34" charset="0"/>
                        </a:rPr>
                        <a:t>A lesson designed to investigate the potential dangers of unregulated online gambling.</a:t>
                      </a:r>
                    </a:p>
                  </a:txBody>
                  <a:tcPr anchor="ctr"/>
                </a:tc>
                <a:tc>
                  <a:txBody>
                    <a:bodyPr/>
                    <a:lstStyle/>
                    <a:p>
                      <a:pPr algn="l"/>
                      <a:r>
                        <a:rPr lang="en-GB" sz="1000" dirty="0">
                          <a:latin typeface="Gill Sans MT" panose="020B0502020104020203" pitchFamily="34" charset="0"/>
                        </a:rPr>
                        <a:t>As students gain increased access to both the internet and disposable income, we know they may become vulnerable to gambling issues.</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How can we identify when someone has a gambling problem?</a:t>
                      </a:r>
                    </a:p>
                    <a:p>
                      <a:pPr marL="171450" indent="-171450" algn="l">
                        <a:buFont typeface="Arial" panose="020B0604020202020204" pitchFamily="34" charset="0"/>
                        <a:buChar char="•"/>
                      </a:pPr>
                      <a:r>
                        <a:rPr lang="en-GB" sz="1000" dirty="0">
                          <a:latin typeface="Gill Sans MT" panose="020B0502020104020203" pitchFamily="34" charset="0"/>
                        </a:rPr>
                        <a:t>What strategies exist to support someone with a gambling problem?</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518467286"/>
                  </a:ext>
                </a:extLst>
              </a:tr>
              <a:tr h="231588">
                <a:tc>
                  <a:txBody>
                    <a:bodyPr/>
                    <a:lstStyle/>
                    <a:p>
                      <a:pPr algn="ctr"/>
                      <a:r>
                        <a:rPr lang="en-GB" sz="1000" dirty="0">
                          <a:latin typeface="Gill Sans MT" panose="020B0502020104020203" pitchFamily="34" charset="0"/>
                        </a:rPr>
                        <a:t>2</a:t>
                      </a:r>
                    </a:p>
                  </a:txBody>
                  <a:tcPr anchor="ctr"/>
                </a:tc>
                <a:tc>
                  <a:txBody>
                    <a:bodyPr/>
                    <a:lstStyle/>
                    <a:p>
                      <a:pPr algn="ctr"/>
                      <a:r>
                        <a:rPr lang="en-GB" sz="1000" dirty="0">
                          <a:latin typeface="Gill Sans MT" panose="020B0502020104020203" pitchFamily="34" charset="0"/>
                        </a:rPr>
                        <a:t>Pastoral</a:t>
                      </a:r>
                    </a:p>
                  </a:txBody>
                  <a:tcPr anchor="ctr"/>
                </a:tc>
                <a:tc>
                  <a:txBody>
                    <a:bodyPr/>
                    <a:lstStyle/>
                    <a:p>
                      <a:pPr algn="ctr"/>
                      <a:r>
                        <a:rPr lang="en-GB" sz="1000" dirty="0">
                          <a:latin typeface="Gill Sans MT" panose="020B0502020104020203" pitchFamily="34" charset="0"/>
                        </a:rPr>
                        <a:t>How can gaming affect young people?</a:t>
                      </a:r>
                    </a:p>
                  </a:txBody>
                  <a:tcPr anchor="ctr"/>
                </a:tc>
                <a:tc>
                  <a:txBody>
                    <a:bodyPr/>
                    <a:lstStyle/>
                    <a:p>
                      <a:pPr algn="l"/>
                      <a:r>
                        <a:rPr lang="en-GB" sz="1000" dirty="0">
                          <a:latin typeface="Gill Sans MT" panose="020B0502020104020203" pitchFamily="34" charset="0"/>
                        </a:rPr>
                        <a:t>A lesson designed to consider the positives and negatives of gaming for young people.</a:t>
                      </a:r>
                    </a:p>
                  </a:txBody>
                  <a:tcPr anchor="ctr"/>
                </a:tc>
                <a:tc>
                  <a:txBody>
                    <a:bodyPr/>
                    <a:lstStyle/>
                    <a:p>
                      <a:pPr marL="0" indent="0" algn="l">
                        <a:buFont typeface="Arial" panose="020B0604020202020204" pitchFamily="34" charset="0"/>
                        <a:buNone/>
                      </a:pPr>
                      <a:r>
                        <a:rPr lang="en-GB" sz="1000" dirty="0">
                          <a:latin typeface="Gill Sans MT" panose="020B0502020104020203" pitchFamily="34" charset="0"/>
                        </a:rPr>
                        <a:t>For many of our young people, gaming will be a significant part of their routine. We know from pastoral issues raised that when this become obsessive or all consuming it can present issues.</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are the positives and negatives linked to online gaming?</a:t>
                      </a:r>
                    </a:p>
                    <a:p>
                      <a:pPr marL="171450" indent="-171450" algn="l">
                        <a:buFont typeface="Arial" panose="020B0604020202020204" pitchFamily="34" charset="0"/>
                        <a:buChar char="•"/>
                      </a:pPr>
                      <a:r>
                        <a:rPr lang="en-GB" sz="1000" dirty="0">
                          <a:latin typeface="Gill Sans MT" panose="020B0502020104020203" pitchFamily="34" charset="0"/>
                        </a:rPr>
                        <a:t>How can I manage online gaming in a wise way?</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179398759"/>
                  </a:ext>
                </a:extLst>
              </a:tr>
              <a:tr h="810558">
                <a:tc>
                  <a:txBody>
                    <a:bodyPr/>
                    <a:lstStyle/>
                    <a:p>
                      <a:pPr algn="ctr"/>
                      <a:r>
                        <a:rPr lang="en-GB" sz="1000" dirty="0">
                          <a:latin typeface="Gill Sans MT" panose="020B0502020104020203" pitchFamily="34" charset="0"/>
                        </a:rPr>
                        <a:t>3</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Pornography</a:t>
                      </a:r>
                    </a:p>
                  </a:txBody>
                  <a:tcPr anchor="ctr"/>
                </a:tc>
                <a:tc>
                  <a:txBody>
                    <a:bodyPr/>
                    <a:lstStyle/>
                    <a:p>
                      <a:pPr algn="l"/>
                      <a:r>
                        <a:rPr lang="en-GB" sz="1000" dirty="0">
                          <a:latin typeface="Gill Sans MT" panose="020B0502020104020203" pitchFamily="34" charset="0"/>
                        </a:rPr>
                        <a:t>A lesson designed to consider the impacts of pornography and sexting on students relationships, self-esteem and body image.</a:t>
                      </a:r>
                    </a:p>
                  </a:txBody>
                  <a:tcPr anchor="ctr"/>
                </a:tc>
                <a:tc>
                  <a:txBody>
                    <a:bodyPr/>
                    <a:lstStyle/>
                    <a:p>
                      <a:pPr algn="l"/>
                      <a:r>
                        <a:rPr lang="en-GB" sz="1000" dirty="0">
                          <a:latin typeface="Gill Sans MT" panose="020B0502020104020203" pitchFamily="34" charset="0"/>
                        </a:rPr>
                        <a:t>From issues raised in school as well as society, we recognise that pornography and sexting can have significant and harmful effects. </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are the potential dangers of pornography and sexting? </a:t>
                      </a:r>
                    </a:p>
                    <a:p>
                      <a:pPr marL="171450" indent="-171450" algn="l">
                        <a:buFont typeface="Arial" panose="020B0604020202020204" pitchFamily="34" charset="0"/>
                        <a:buChar char="•"/>
                      </a:pPr>
                      <a:r>
                        <a:rPr lang="en-GB" sz="1000" dirty="0">
                          <a:latin typeface="Gill Sans MT" panose="020B0502020104020203" pitchFamily="34" charset="0"/>
                        </a:rPr>
                        <a:t>How can I make wise decisions this area?</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820297890"/>
                  </a:ext>
                </a:extLst>
              </a:tr>
              <a:tr h="231588">
                <a:tc>
                  <a:txBody>
                    <a:bodyPr/>
                    <a:lstStyle/>
                    <a:p>
                      <a:pPr algn="ctr"/>
                      <a:r>
                        <a:rPr lang="en-GB" sz="1000" dirty="0">
                          <a:latin typeface="Gill Sans MT" panose="020B0502020104020203" pitchFamily="34" charset="0"/>
                        </a:rPr>
                        <a:t>4</a:t>
                      </a:r>
                    </a:p>
                  </a:txBody>
                  <a:tcPr anchor="ctr"/>
                </a:tc>
                <a:tc>
                  <a:txBody>
                    <a:bodyPr/>
                    <a:lstStyle/>
                    <a:p>
                      <a:pPr algn="ctr"/>
                      <a:r>
                        <a:rPr lang="en-GB" sz="1000" dirty="0">
                          <a:latin typeface="Gill Sans MT" panose="020B0502020104020203" pitchFamily="34" charset="0"/>
                        </a:rPr>
                        <a:t>Pastoral</a:t>
                      </a:r>
                    </a:p>
                  </a:txBody>
                  <a:tcPr anchor="ctr"/>
                </a:tc>
                <a:tc>
                  <a:txBody>
                    <a:bodyPr/>
                    <a:lstStyle/>
                    <a:p>
                      <a:pPr algn="ctr"/>
                      <a:r>
                        <a:rPr lang="en-GB" sz="1000" dirty="0">
                          <a:latin typeface="Gill Sans MT" panose="020B0502020104020203" pitchFamily="34" charset="0"/>
                        </a:rPr>
                        <a:t>How can social media distort ideas about body image</a:t>
                      </a:r>
                    </a:p>
                  </a:txBody>
                  <a:tcPr anchor="ctr"/>
                </a:tc>
                <a:tc>
                  <a:txBody>
                    <a:bodyPr/>
                    <a:lstStyle/>
                    <a:p>
                      <a:pPr algn="l"/>
                      <a:r>
                        <a:rPr lang="en-GB" sz="1000" dirty="0">
                          <a:latin typeface="Gill Sans MT" panose="020B0502020104020203" pitchFamily="34" charset="0"/>
                        </a:rPr>
                        <a:t>A lesson focused on the affects of social media on young people’s body image and self esteem.</a:t>
                      </a:r>
                    </a:p>
                  </a:txBody>
                  <a:tcPr anchor="ctr"/>
                </a:tc>
                <a:tc>
                  <a:txBody>
                    <a:bodyPr/>
                    <a:lstStyle/>
                    <a:p>
                      <a:pPr algn="l"/>
                      <a:r>
                        <a:rPr lang="en-GB" sz="1000" dirty="0">
                          <a:latin typeface="Gill Sans MT" panose="020B0502020104020203" pitchFamily="34" charset="0"/>
                        </a:rPr>
                        <a:t>We know that unhealthy comparison can be an outcome of students consuming online material.</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Does social media give an accurate picture of reality?</a:t>
                      </a:r>
                    </a:p>
                    <a:p>
                      <a:pPr marL="171450" indent="-171450" algn="l">
                        <a:buFont typeface="Arial" panose="020B0604020202020204" pitchFamily="34" charset="0"/>
                        <a:buChar char="•"/>
                      </a:pPr>
                      <a:r>
                        <a:rPr lang="en-GB" sz="1000" dirty="0">
                          <a:latin typeface="Gill Sans MT" panose="020B0502020104020203" pitchFamily="34" charset="0"/>
                        </a:rPr>
                        <a:t>How can I make wise choices that protect my self-esteem?</a:t>
                      </a:r>
                    </a:p>
                  </a:txBody>
                  <a:tcPr anchor="ctr"/>
                </a:tc>
                <a:tc>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892105629"/>
                  </a:ext>
                </a:extLst>
              </a:tr>
              <a:tr h="955300">
                <a:tc>
                  <a:txBody>
                    <a:bodyPr/>
                    <a:lstStyle/>
                    <a:p>
                      <a:pPr algn="ctr"/>
                      <a:r>
                        <a:rPr lang="en-GB" sz="1000" dirty="0">
                          <a:latin typeface="Gill Sans MT" panose="020B0502020104020203" pitchFamily="34" charset="0"/>
                        </a:rPr>
                        <a:t>5</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Cyberstalking</a:t>
                      </a:r>
                    </a:p>
                  </a:txBody>
                  <a:tcPr anchor="ctr"/>
                </a:tc>
                <a:tc>
                  <a:txBody>
                    <a:bodyPr/>
                    <a:lstStyle/>
                    <a:p>
                      <a:pPr algn="l"/>
                      <a:r>
                        <a:rPr lang="en-GB" sz="1000" dirty="0">
                          <a:latin typeface="Gill Sans MT" panose="020B0502020104020203" pitchFamily="34" charset="0"/>
                        </a:rPr>
                        <a:t>A lesson designed to focus on the features of cyberstalking and to investigate it’s harmful consequences.</a:t>
                      </a:r>
                    </a:p>
                  </a:txBody>
                  <a:tcPr anchor="ctr"/>
                </a:tc>
                <a:tc>
                  <a:txBody>
                    <a:bodyPr/>
                    <a:lstStyle/>
                    <a:p>
                      <a:pPr algn="l"/>
                      <a:r>
                        <a:rPr lang="en-GB" sz="1000" dirty="0">
                          <a:latin typeface="Gill Sans MT" panose="020B0502020104020203" pitchFamily="34" charset="0"/>
                        </a:rPr>
                        <a:t>Year 10 students need a wide understanding of internet safety and potential harmful behaviours. This lesson further investigates on-line behaviour we might associate with older students.</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is cyberstalking and how does it manifest?</a:t>
                      </a:r>
                    </a:p>
                    <a:p>
                      <a:pPr marL="171450" indent="-171450" algn="l">
                        <a:buFont typeface="Arial" panose="020B0604020202020204" pitchFamily="34" charset="0"/>
                        <a:buChar char="•"/>
                      </a:pPr>
                      <a:r>
                        <a:rPr lang="en-GB" sz="1000" dirty="0">
                          <a:latin typeface="Gill Sans MT" panose="020B0502020104020203" pitchFamily="34" charset="0"/>
                        </a:rPr>
                        <a:t>What impact can it have on young people?</a:t>
                      </a:r>
                    </a:p>
                    <a:p>
                      <a:pPr marL="171450" indent="-171450" algn="l">
                        <a:buFont typeface="Arial" panose="020B0604020202020204" pitchFamily="34" charset="0"/>
                        <a:buChar char="•"/>
                      </a:pPr>
                      <a:r>
                        <a:rPr lang="en-GB" sz="1000" dirty="0">
                          <a:latin typeface="Gill Sans MT" panose="020B0502020104020203" pitchFamily="34" charset="0"/>
                        </a:rPr>
                        <a:t>What support is available for young people affected?</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070933834"/>
                  </a:ext>
                </a:extLst>
              </a:tr>
              <a:tr h="325473">
                <a:tc>
                  <a:txBody>
                    <a:bodyPr/>
                    <a:lstStyle/>
                    <a:p>
                      <a:pPr algn="ctr"/>
                      <a:r>
                        <a:rPr lang="en-GB" sz="1000" dirty="0">
                          <a:latin typeface="Gill Sans MT" panose="020B0502020104020203" pitchFamily="34" charset="0"/>
                        </a:rPr>
                        <a:t>6</a:t>
                      </a:r>
                    </a:p>
                  </a:txBody>
                  <a:tcPr anchor="ctr"/>
                </a:tc>
                <a:tc>
                  <a:txBody>
                    <a:bodyPr/>
                    <a:lstStyle/>
                    <a:p>
                      <a:pPr algn="ctr"/>
                      <a:r>
                        <a:rPr lang="en-GB" sz="1000" dirty="0">
                          <a:latin typeface="Gill Sans MT" panose="020B0502020104020203" pitchFamily="34" charset="0"/>
                        </a:rPr>
                        <a:t>Pastoral</a:t>
                      </a:r>
                    </a:p>
                  </a:txBody>
                  <a:tcPr anchor="ctr"/>
                </a:tc>
                <a:tc gridSpan="4">
                  <a:txBody>
                    <a:bodyPr/>
                    <a:lstStyle/>
                    <a:p>
                      <a:pPr algn="ctr"/>
                      <a:r>
                        <a:rPr lang="en-GB" sz="1000" dirty="0">
                          <a:latin typeface="Gill Sans MT" panose="020B0502020104020203" pitchFamily="34" charset="0"/>
                        </a:rPr>
                        <a:t>End of Unit Quiz</a:t>
                      </a: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pPr marL="171450" indent="-171450">
                        <a:buFont typeface="Arial" panose="020B0604020202020204" pitchFamily="34" charset="0"/>
                        <a:buChar char="•"/>
                      </a:pPr>
                      <a:endParaRPr lang="en-GB" sz="1000" dirty="0">
                        <a:latin typeface="Gill Sans MT" panose="020B0502020104020203" pitchFamily="34" charset="0"/>
                      </a:endParaRPr>
                    </a:p>
                  </a:txBody>
                  <a:tcPr anchor="ctr"/>
                </a:tc>
                <a:tc>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2769555873"/>
                  </a:ext>
                </a:extLst>
              </a:tr>
            </a:tbl>
          </a:graphicData>
        </a:graphic>
      </p:graphicFrame>
      <p:graphicFrame>
        <p:nvGraphicFramePr>
          <p:cNvPr id="2" name="Table 1">
            <a:extLst>
              <a:ext uri="{FF2B5EF4-FFF2-40B4-BE49-F238E27FC236}">
                <a16:creationId xmlns:a16="http://schemas.microsoft.com/office/drawing/2014/main" id="{E08088D0-F668-42FE-9CB7-2D38FDF9816B}"/>
              </a:ext>
            </a:extLst>
          </p:cNvPr>
          <p:cNvGraphicFramePr>
            <a:graphicFrameLocks noGrp="1"/>
          </p:cNvGraphicFramePr>
          <p:nvPr>
            <p:extLst>
              <p:ext uri="{D42A27DB-BD31-4B8C-83A1-F6EECF244321}">
                <p14:modId xmlns:p14="http://schemas.microsoft.com/office/powerpoint/2010/main" val="2340232709"/>
              </p:ext>
            </p:extLst>
          </p:nvPr>
        </p:nvGraphicFramePr>
        <p:xfrm>
          <a:off x="1651000" y="57518"/>
          <a:ext cx="6604000" cy="670560"/>
        </p:xfrm>
        <a:graphic>
          <a:graphicData uri="http://schemas.openxmlformats.org/drawingml/2006/table">
            <a:tbl>
              <a:tblPr firstRow="1" bandRow="1">
                <a:tableStyleId>{08FB837D-C827-4EFA-A057-4D05807E0F7C}</a:tableStyleId>
              </a:tblPr>
              <a:tblGrid>
                <a:gridCol w="6604000">
                  <a:extLst>
                    <a:ext uri="{9D8B030D-6E8A-4147-A177-3AD203B41FA5}">
                      <a16:colId xmlns:a16="http://schemas.microsoft.com/office/drawing/2014/main" val="3681472449"/>
                    </a:ext>
                  </a:extLst>
                </a:gridCol>
              </a:tblGrid>
              <a:tr h="0">
                <a:tc>
                  <a:txBody>
                    <a:bodyPr/>
                    <a:lstStyle/>
                    <a:p>
                      <a:pPr algn="ctr"/>
                      <a:r>
                        <a:rPr lang="en-GB" dirty="0">
                          <a:solidFill>
                            <a:sysClr val="windowText" lastClr="000000"/>
                          </a:solidFill>
                          <a:latin typeface="Gill Sans MT" panose="020B0502020104020203" pitchFamily="34" charset="0"/>
                        </a:rPr>
                        <a:t>Year 10 Unit 3: Life in the Wider World</a:t>
                      </a:r>
                    </a:p>
                  </a:txBody>
                  <a:tcPr/>
                </a:tc>
                <a:extLst>
                  <a:ext uri="{0D108BD9-81ED-4DB2-BD59-A6C34878D82A}">
                    <a16:rowId xmlns:a16="http://schemas.microsoft.com/office/drawing/2014/main" val="415050305"/>
                  </a:ext>
                </a:extLst>
              </a:tr>
              <a:tr h="0">
                <a:tc>
                  <a:txBody>
                    <a:bodyPr/>
                    <a:lstStyle/>
                    <a:p>
                      <a:pPr algn="ctr"/>
                      <a:r>
                        <a:rPr lang="en-GB" sz="1400" dirty="0">
                          <a:solidFill>
                            <a:sysClr val="windowText" lastClr="000000"/>
                          </a:solidFill>
                          <a:latin typeface="Gill Sans MT" panose="020B0502020104020203" pitchFamily="34" charset="0"/>
                        </a:rPr>
                        <a:t>How can young people be affected by material consumed online?</a:t>
                      </a:r>
                    </a:p>
                  </a:txBody>
                  <a:tcPr/>
                </a:tc>
                <a:extLst>
                  <a:ext uri="{0D108BD9-81ED-4DB2-BD59-A6C34878D82A}">
                    <a16:rowId xmlns:a16="http://schemas.microsoft.com/office/drawing/2014/main" val="3261430960"/>
                  </a:ext>
                </a:extLst>
              </a:tr>
            </a:tbl>
          </a:graphicData>
        </a:graphic>
      </p:graphicFrame>
      <p:sp>
        <p:nvSpPr>
          <p:cNvPr id="6" name="Rectangle 5">
            <a:extLst>
              <a:ext uri="{FF2B5EF4-FFF2-40B4-BE49-F238E27FC236}">
                <a16:creationId xmlns:a16="http://schemas.microsoft.com/office/drawing/2014/main" id="{C3E2E241-DFC3-4498-8375-56D464EB505D}"/>
              </a:ext>
            </a:extLst>
          </p:cNvPr>
          <p:cNvSpPr/>
          <p:nvPr/>
        </p:nvSpPr>
        <p:spPr>
          <a:xfrm>
            <a:off x="162485" y="811764"/>
            <a:ext cx="9581029" cy="73866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400" dirty="0">
                <a:latin typeface="Gill Sans MT" panose="020B0502020104020203" pitchFamily="34" charset="0"/>
              </a:rPr>
              <a:t>We know that our Year 10 students will be consuming online material with increasing independence and that this can sometimes put them at risk of harmful content. In this unit we will consider 3 key issues that prevent potential danger with the aim of our young people having the knowledge, understanding and skills required to protect themselves from dangers.</a:t>
            </a:r>
          </a:p>
        </p:txBody>
      </p:sp>
    </p:spTree>
    <p:extLst>
      <p:ext uri="{BB962C8B-B14F-4D97-AF65-F5344CB8AC3E}">
        <p14:creationId xmlns:p14="http://schemas.microsoft.com/office/powerpoint/2010/main" val="36564599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3FD1E50-BB8D-450D-94E1-6206249C7FCC}"/>
              </a:ext>
            </a:extLst>
          </p:cNvPr>
          <p:cNvGraphicFramePr>
            <a:graphicFrameLocks noGrp="1"/>
          </p:cNvGraphicFramePr>
          <p:nvPr>
            <p:extLst>
              <p:ext uri="{D42A27DB-BD31-4B8C-83A1-F6EECF244321}">
                <p14:modId xmlns:p14="http://schemas.microsoft.com/office/powerpoint/2010/main" val="1074459971"/>
              </p:ext>
            </p:extLst>
          </p:nvPr>
        </p:nvGraphicFramePr>
        <p:xfrm>
          <a:off x="1651000" y="114858"/>
          <a:ext cx="6604000" cy="670560"/>
        </p:xfrm>
        <a:graphic>
          <a:graphicData uri="http://schemas.openxmlformats.org/drawingml/2006/table">
            <a:tbl>
              <a:tblPr firstRow="1" bandRow="1">
                <a:tableStyleId>{08FB837D-C827-4EFA-A057-4D05807E0F7C}</a:tableStyleId>
              </a:tblPr>
              <a:tblGrid>
                <a:gridCol w="6604000">
                  <a:extLst>
                    <a:ext uri="{9D8B030D-6E8A-4147-A177-3AD203B41FA5}">
                      <a16:colId xmlns:a16="http://schemas.microsoft.com/office/drawing/2014/main" val="2446407279"/>
                    </a:ext>
                  </a:extLst>
                </a:gridCol>
              </a:tblGrid>
              <a:tr h="0">
                <a:tc>
                  <a:txBody>
                    <a:bodyPr/>
                    <a:lstStyle/>
                    <a:p>
                      <a:pPr algn="ctr"/>
                      <a:r>
                        <a:rPr lang="en-GB" dirty="0">
                          <a:solidFill>
                            <a:sysClr val="windowText" lastClr="000000"/>
                          </a:solidFill>
                          <a:latin typeface="Gill Sans MT" panose="020B0502020104020203" pitchFamily="34" charset="0"/>
                        </a:rPr>
                        <a:t>Year 10 Unit 4: Life in the Wider World</a:t>
                      </a:r>
                    </a:p>
                  </a:txBody>
                  <a:tcPr/>
                </a:tc>
                <a:extLst>
                  <a:ext uri="{0D108BD9-81ED-4DB2-BD59-A6C34878D82A}">
                    <a16:rowId xmlns:a16="http://schemas.microsoft.com/office/drawing/2014/main" val="1534839487"/>
                  </a:ext>
                </a:extLst>
              </a:tr>
              <a:tr h="0">
                <a:tc>
                  <a:txBody>
                    <a:bodyPr/>
                    <a:lstStyle/>
                    <a:p>
                      <a:pPr algn="ctr"/>
                      <a:r>
                        <a:rPr lang="en-GB" sz="1400" dirty="0">
                          <a:solidFill>
                            <a:sysClr val="windowText" lastClr="000000"/>
                          </a:solidFill>
                          <a:latin typeface="Gill Sans MT" panose="020B0502020104020203" pitchFamily="34" charset="0"/>
                        </a:rPr>
                        <a:t>How can I maximise my employability in the future?</a:t>
                      </a:r>
                    </a:p>
                  </a:txBody>
                  <a:tcPr/>
                </a:tc>
                <a:extLst>
                  <a:ext uri="{0D108BD9-81ED-4DB2-BD59-A6C34878D82A}">
                    <a16:rowId xmlns:a16="http://schemas.microsoft.com/office/drawing/2014/main" val="509136530"/>
                  </a:ext>
                </a:extLst>
              </a:tr>
            </a:tbl>
          </a:graphicData>
        </a:graphic>
      </p:graphicFrame>
      <p:graphicFrame>
        <p:nvGraphicFramePr>
          <p:cNvPr id="5" name="Table 4">
            <a:extLst>
              <a:ext uri="{FF2B5EF4-FFF2-40B4-BE49-F238E27FC236}">
                <a16:creationId xmlns:a16="http://schemas.microsoft.com/office/drawing/2014/main" id="{2BD6F14D-5735-4CCC-812D-1BE1E5C02B11}"/>
              </a:ext>
            </a:extLst>
          </p:cNvPr>
          <p:cNvGraphicFramePr>
            <a:graphicFrameLocks noGrp="1"/>
          </p:cNvGraphicFramePr>
          <p:nvPr>
            <p:extLst>
              <p:ext uri="{D42A27DB-BD31-4B8C-83A1-F6EECF244321}">
                <p14:modId xmlns:p14="http://schemas.microsoft.com/office/powerpoint/2010/main" val="3059732542"/>
              </p:ext>
            </p:extLst>
          </p:nvPr>
        </p:nvGraphicFramePr>
        <p:xfrm>
          <a:off x="154641" y="1744146"/>
          <a:ext cx="9596718" cy="4714593"/>
        </p:xfrm>
        <a:graphic>
          <a:graphicData uri="http://schemas.openxmlformats.org/drawingml/2006/table">
            <a:tbl>
              <a:tblPr firstRow="1" bandRow="1">
                <a:tableStyleId>{5940675A-B579-460E-94D1-54222C63F5DA}</a:tableStyleId>
              </a:tblPr>
              <a:tblGrid>
                <a:gridCol w="578654">
                  <a:extLst>
                    <a:ext uri="{9D8B030D-6E8A-4147-A177-3AD203B41FA5}">
                      <a16:colId xmlns:a16="http://schemas.microsoft.com/office/drawing/2014/main" val="1822299965"/>
                    </a:ext>
                  </a:extLst>
                </a:gridCol>
                <a:gridCol w="798282">
                  <a:extLst>
                    <a:ext uri="{9D8B030D-6E8A-4147-A177-3AD203B41FA5}">
                      <a16:colId xmlns:a16="http://schemas.microsoft.com/office/drawing/2014/main" val="3189252040"/>
                    </a:ext>
                  </a:extLst>
                </a:gridCol>
                <a:gridCol w="1930244">
                  <a:extLst>
                    <a:ext uri="{9D8B030D-6E8A-4147-A177-3AD203B41FA5}">
                      <a16:colId xmlns:a16="http://schemas.microsoft.com/office/drawing/2014/main" val="1227866142"/>
                    </a:ext>
                  </a:extLst>
                </a:gridCol>
                <a:gridCol w="1930244">
                  <a:extLst>
                    <a:ext uri="{9D8B030D-6E8A-4147-A177-3AD203B41FA5}">
                      <a16:colId xmlns:a16="http://schemas.microsoft.com/office/drawing/2014/main" val="4254456650"/>
                    </a:ext>
                  </a:extLst>
                </a:gridCol>
                <a:gridCol w="1930244">
                  <a:extLst>
                    <a:ext uri="{9D8B030D-6E8A-4147-A177-3AD203B41FA5}">
                      <a16:colId xmlns:a16="http://schemas.microsoft.com/office/drawing/2014/main" val="1644052347"/>
                    </a:ext>
                  </a:extLst>
                </a:gridCol>
                <a:gridCol w="1930244">
                  <a:extLst>
                    <a:ext uri="{9D8B030D-6E8A-4147-A177-3AD203B41FA5}">
                      <a16:colId xmlns:a16="http://schemas.microsoft.com/office/drawing/2014/main" val="997907369"/>
                    </a:ext>
                  </a:extLst>
                </a:gridCol>
                <a:gridCol w="498806">
                  <a:extLst>
                    <a:ext uri="{9D8B030D-6E8A-4147-A177-3AD203B41FA5}">
                      <a16:colId xmlns:a16="http://schemas.microsoft.com/office/drawing/2014/main" val="223221432"/>
                    </a:ext>
                  </a:extLst>
                </a:gridCol>
              </a:tblGrid>
              <a:tr h="231588">
                <a:tc>
                  <a:txBody>
                    <a:bodyPr/>
                    <a:lstStyle/>
                    <a:p>
                      <a:pPr algn="l"/>
                      <a:r>
                        <a:rPr lang="en-GB" sz="1000" dirty="0">
                          <a:latin typeface="Gill Sans MT" panose="020B0502020104020203" pitchFamily="34" charset="0"/>
                        </a:rPr>
                        <a:t>Session</a:t>
                      </a:r>
                    </a:p>
                  </a:txBody>
                  <a:tcPr anchor="ctr"/>
                </a:tc>
                <a:tc>
                  <a:txBody>
                    <a:bodyPr/>
                    <a:lstStyle/>
                    <a:p>
                      <a:pPr algn="l"/>
                      <a:r>
                        <a:rPr lang="en-GB" sz="1000" dirty="0">
                          <a:latin typeface="Gill Sans MT" panose="020B0502020104020203" pitchFamily="34" charset="0"/>
                        </a:rPr>
                        <a:t>Format</a:t>
                      </a:r>
                    </a:p>
                  </a:txBody>
                  <a:tcPr anchor="ctr"/>
                </a:tc>
                <a:tc>
                  <a:txBody>
                    <a:bodyPr/>
                    <a:lstStyle/>
                    <a:p>
                      <a:pPr algn="l"/>
                      <a:r>
                        <a:rPr lang="en-GB" sz="1000" dirty="0">
                          <a:latin typeface="Gill Sans MT" panose="020B0502020104020203" pitchFamily="34" charset="0"/>
                        </a:rPr>
                        <a:t>Heading</a:t>
                      </a:r>
                    </a:p>
                  </a:txBody>
                  <a:tcPr/>
                </a:tc>
                <a:tc>
                  <a:txBody>
                    <a:bodyPr/>
                    <a:lstStyle/>
                    <a:p>
                      <a:pPr algn="l"/>
                      <a:r>
                        <a:rPr lang="en-GB" sz="1000" dirty="0">
                          <a:latin typeface="Gill Sans MT" panose="020B0502020104020203" pitchFamily="34" charset="0"/>
                        </a:rPr>
                        <a:t>What are we learning?</a:t>
                      </a:r>
                    </a:p>
                  </a:txBody>
                  <a:tcPr/>
                </a:tc>
                <a:tc>
                  <a:txBody>
                    <a:bodyPr/>
                    <a:lstStyle/>
                    <a:p>
                      <a:pPr algn="l"/>
                      <a:r>
                        <a:rPr lang="en-GB" sz="1000" dirty="0">
                          <a:latin typeface="Gill Sans MT" panose="020B0502020104020203" pitchFamily="34" charset="0"/>
                        </a:rPr>
                        <a:t>Why now?</a:t>
                      </a:r>
                    </a:p>
                  </a:txBody>
                  <a:tcPr/>
                </a:tc>
                <a:tc>
                  <a:txBody>
                    <a:bodyPr/>
                    <a:lstStyle/>
                    <a:p>
                      <a:pPr algn="l"/>
                      <a:r>
                        <a:rPr lang="en-GB" sz="1000" dirty="0">
                          <a:latin typeface="Gill Sans MT" panose="020B0502020104020203" pitchFamily="34" charset="0"/>
                        </a:rPr>
                        <a:t>Key Questions</a:t>
                      </a:r>
                    </a:p>
                  </a:txBody>
                  <a:tcPr/>
                </a:tc>
                <a:tc>
                  <a:txBody>
                    <a:bodyPr/>
                    <a:lstStyle/>
                    <a:p>
                      <a:pPr algn="l"/>
                      <a:r>
                        <a:rPr lang="en-GB" sz="600" dirty="0">
                          <a:latin typeface="Gill Sans MT" panose="020B0502020104020203" pitchFamily="34" charset="0"/>
                        </a:rPr>
                        <a:t>Statutory Content</a:t>
                      </a:r>
                    </a:p>
                  </a:txBody>
                  <a:tcPr/>
                </a:tc>
                <a:extLst>
                  <a:ext uri="{0D108BD9-81ED-4DB2-BD59-A6C34878D82A}">
                    <a16:rowId xmlns:a16="http://schemas.microsoft.com/office/drawing/2014/main" val="2652338647"/>
                  </a:ext>
                </a:extLst>
              </a:tr>
              <a:tr h="673467">
                <a:tc>
                  <a:txBody>
                    <a:bodyPr/>
                    <a:lstStyle/>
                    <a:p>
                      <a:pPr algn="ctr"/>
                      <a:r>
                        <a:rPr lang="en-GB" sz="1000" dirty="0">
                          <a:latin typeface="Gill Sans MT" panose="020B0502020104020203" pitchFamily="34" charset="0"/>
                        </a:rPr>
                        <a:t>1</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Post 16 Options</a:t>
                      </a:r>
                    </a:p>
                  </a:txBody>
                  <a:tcPr anchor="ctr"/>
                </a:tc>
                <a:tc>
                  <a:txBody>
                    <a:bodyPr/>
                    <a:lstStyle/>
                    <a:p>
                      <a:pPr algn="l"/>
                      <a:r>
                        <a:rPr lang="en-GB" sz="1000" dirty="0">
                          <a:latin typeface="Gill Sans MT" panose="020B0502020104020203" pitchFamily="34" charset="0"/>
                        </a:rPr>
                        <a:t>A session focused on introducing students to the different post 16 options routes they will have to choose from.</a:t>
                      </a:r>
                    </a:p>
                  </a:txBody>
                  <a:tcPr anchor="ctr"/>
                </a:tc>
                <a:tc>
                  <a:txBody>
                    <a:bodyPr/>
                    <a:lstStyle/>
                    <a:p>
                      <a:pPr algn="l"/>
                      <a:r>
                        <a:rPr lang="en-GB" sz="1000" dirty="0">
                          <a:latin typeface="Gill Sans MT" panose="020B0502020104020203" pitchFamily="34" charset="0"/>
                        </a:rPr>
                        <a:t>Over the next year students will face important decisions about the study path they wish to follow post-16. We want students to be as well informed as possible in order to make good decisions. </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post-16 option routes are available?</a:t>
                      </a:r>
                    </a:p>
                    <a:p>
                      <a:pPr marL="171450" indent="-171450" algn="l">
                        <a:buFont typeface="Arial" panose="020B0604020202020204" pitchFamily="34" charset="0"/>
                        <a:buChar char="•"/>
                      </a:pPr>
                      <a:r>
                        <a:rPr lang="en-GB" sz="1000" dirty="0">
                          <a:latin typeface="Gill Sans MT" panose="020B0502020104020203" pitchFamily="34" charset="0"/>
                        </a:rPr>
                        <a:t>Which route is right for me?</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518467286"/>
                  </a:ext>
                </a:extLst>
              </a:tr>
              <a:tr h="231588">
                <a:tc>
                  <a:txBody>
                    <a:bodyPr/>
                    <a:lstStyle/>
                    <a:p>
                      <a:pPr algn="ctr"/>
                      <a:r>
                        <a:rPr lang="en-GB" sz="1000" dirty="0">
                          <a:latin typeface="Gill Sans MT" panose="020B0502020104020203" pitchFamily="34" charset="0"/>
                        </a:rPr>
                        <a:t>2</a:t>
                      </a:r>
                    </a:p>
                  </a:txBody>
                  <a:tcPr anchor="ctr"/>
                </a:tc>
                <a:tc gridSpan="6">
                  <a:txBody>
                    <a:bodyPr/>
                    <a:lstStyle/>
                    <a:p>
                      <a:pPr algn="ctr"/>
                      <a:r>
                        <a:rPr lang="en-GB" sz="1000" dirty="0">
                          <a:latin typeface="Gill Sans MT" panose="020B0502020104020203" pitchFamily="34" charset="0"/>
                        </a:rPr>
                        <a:t>Pastoral Follow Up</a:t>
                      </a:r>
                    </a:p>
                  </a:txBody>
                  <a:tcPr anchor="ctr"/>
                </a:tc>
                <a:tc hMerge="1">
                  <a:txBody>
                    <a:bodyPr/>
                    <a:lstStyle/>
                    <a:p>
                      <a:pPr algn="ctr"/>
                      <a:endParaRPr lang="en-GB" sz="1000" dirty="0">
                        <a:latin typeface="Gill Sans MT" panose="020B0502020104020203" pitchFamily="34" charset="0"/>
                      </a:endParaRPr>
                    </a:p>
                  </a:txBody>
                  <a:tcPr anchor="ctr"/>
                </a:tc>
                <a:tc hMerge="1">
                  <a:txBody>
                    <a:bodyPr/>
                    <a:lstStyle/>
                    <a:p>
                      <a:pPr algn="l"/>
                      <a:endParaRPr lang="en-GB" sz="1000" dirty="0">
                        <a:latin typeface="Gill Sans MT" panose="020B0502020104020203" pitchFamily="34" charset="0"/>
                      </a:endParaRPr>
                    </a:p>
                  </a:txBody>
                  <a:tcPr anchor="ctr"/>
                </a:tc>
                <a:tc hMerge="1">
                  <a:txBody>
                    <a:bodyPr/>
                    <a:lstStyle/>
                    <a:p>
                      <a:pPr marL="0" indent="0" algn="l">
                        <a:buFont typeface="Arial" panose="020B0604020202020204" pitchFamily="34" charset="0"/>
                        <a:buNone/>
                      </a:pPr>
                      <a:endParaRPr lang="en-GB" sz="1000" dirty="0">
                        <a:latin typeface="Gill Sans MT" panose="020B0502020104020203" pitchFamily="34" charset="0"/>
                      </a:endParaRPr>
                    </a:p>
                  </a:txBody>
                  <a:tcPr anchor="ctr"/>
                </a:tc>
                <a:tc hMerge="1">
                  <a:txBody>
                    <a:bodyPr/>
                    <a:lstStyle/>
                    <a:p>
                      <a:pPr marL="171450" indent="-171450" algn="l">
                        <a:buFont typeface="Arial" panose="020B0604020202020204" pitchFamily="34" charset="0"/>
                        <a:buChar char="•"/>
                      </a:pPr>
                      <a:endParaRPr lang="en-GB" sz="1000" dirty="0">
                        <a:latin typeface="Gill Sans MT" panose="020B0502020104020203" pitchFamily="34" charset="0"/>
                      </a:endParaRPr>
                    </a:p>
                  </a:txBody>
                  <a:tcPr anchor="ctr"/>
                </a:tc>
                <a:tc hMerge="1">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179398759"/>
                  </a:ext>
                </a:extLst>
              </a:tr>
              <a:tr h="810558">
                <a:tc>
                  <a:txBody>
                    <a:bodyPr/>
                    <a:lstStyle/>
                    <a:p>
                      <a:pPr algn="ctr"/>
                      <a:r>
                        <a:rPr lang="en-GB" sz="1000" dirty="0">
                          <a:latin typeface="Gill Sans MT" panose="020B0502020104020203" pitchFamily="34" charset="0"/>
                        </a:rPr>
                        <a:t>3</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Job Application Processes</a:t>
                      </a:r>
                    </a:p>
                  </a:txBody>
                  <a:tcPr anchor="ctr"/>
                </a:tc>
                <a:tc>
                  <a:txBody>
                    <a:bodyPr/>
                    <a:lstStyle/>
                    <a:p>
                      <a:pPr algn="l"/>
                      <a:r>
                        <a:rPr lang="en-GB" sz="1000" dirty="0">
                          <a:latin typeface="Gill Sans MT" panose="020B0502020104020203" pitchFamily="34" charset="0"/>
                        </a:rPr>
                        <a:t>A lesson considering the steps individuals take in order to find and gain employment.</a:t>
                      </a:r>
                    </a:p>
                  </a:txBody>
                  <a:tcPr anchor="ctr"/>
                </a:tc>
                <a:tc>
                  <a:txBody>
                    <a:bodyPr/>
                    <a:lstStyle/>
                    <a:p>
                      <a:pPr algn="l"/>
                      <a:r>
                        <a:rPr lang="en-GB" sz="1000" dirty="0">
                          <a:latin typeface="Gill Sans MT" panose="020B0502020104020203" pitchFamily="34" charset="0"/>
                        </a:rPr>
                        <a:t>Many students will be considering part time work to support their studies. Likewise, in time, all will be looking to access the world of work and need equipping with knowledge and skills linked to presenting yourself on paper and in person.</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How do I find out what jobs are available?</a:t>
                      </a:r>
                    </a:p>
                    <a:p>
                      <a:pPr marL="171450" indent="-171450" algn="l">
                        <a:buFont typeface="Arial" panose="020B0604020202020204" pitchFamily="34" charset="0"/>
                        <a:buChar char="•"/>
                      </a:pPr>
                      <a:r>
                        <a:rPr lang="en-GB" sz="1000" dirty="0">
                          <a:latin typeface="Gill Sans MT" panose="020B0502020104020203" pitchFamily="34" charset="0"/>
                        </a:rPr>
                        <a:t>How do I get a job?</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820297890"/>
                  </a:ext>
                </a:extLst>
              </a:tr>
              <a:tr h="231588">
                <a:tc>
                  <a:txBody>
                    <a:bodyPr/>
                    <a:lstStyle/>
                    <a:p>
                      <a:pPr algn="ctr"/>
                      <a:r>
                        <a:rPr lang="en-GB" sz="1000" dirty="0">
                          <a:latin typeface="Gill Sans MT" panose="020B0502020104020203" pitchFamily="34" charset="0"/>
                        </a:rPr>
                        <a:t>4</a:t>
                      </a:r>
                    </a:p>
                  </a:txBody>
                  <a:tcPr anchor="ctr"/>
                </a:tc>
                <a:tc gridSpan="6">
                  <a:txBody>
                    <a:bodyPr/>
                    <a:lstStyle/>
                    <a:p>
                      <a:pPr algn="ctr"/>
                      <a:r>
                        <a:rPr lang="en-GB" sz="1000" dirty="0">
                          <a:latin typeface="Gill Sans MT" panose="020B0502020104020203" pitchFamily="34" charset="0"/>
                        </a:rPr>
                        <a:t>Pastoral Follow Up</a:t>
                      </a:r>
                    </a:p>
                  </a:txBody>
                  <a:tcPr anchor="ctr"/>
                </a:tc>
                <a:tc hMerge="1">
                  <a:txBody>
                    <a:bodyPr/>
                    <a:lstStyle/>
                    <a:p>
                      <a:pPr algn="ctr"/>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892105629"/>
                  </a:ext>
                </a:extLst>
              </a:tr>
              <a:tr h="955300">
                <a:tc>
                  <a:txBody>
                    <a:bodyPr/>
                    <a:lstStyle/>
                    <a:p>
                      <a:pPr algn="ctr"/>
                      <a:r>
                        <a:rPr lang="en-GB" sz="1000" dirty="0">
                          <a:latin typeface="Gill Sans MT" panose="020B0502020104020203" pitchFamily="34" charset="0"/>
                        </a:rPr>
                        <a:t>5</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Rights and Responsibilities of Employees</a:t>
                      </a:r>
                    </a:p>
                  </a:txBody>
                  <a:tcPr anchor="ctr"/>
                </a:tc>
                <a:tc>
                  <a:txBody>
                    <a:bodyPr/>
                    <a:lstStyle/>
                    <a:p>
                      <a:pPr algn="l"/>
                      <a:r>
                        <a:rPr lang="en-GB" sz="1000" dirty="0">
                          <a:latin typeface="Gill Sans MT" panose="020B0502020104020203" pitchFamily="34" charset="0"/>
                        </a:rPr>
                        <a:t>A lesson to encourage students to consider the reality of the workplace and their rights and responsibilities as employees.</a:t>
                      </a:r>
                    </a:p>
                  </a:txBody>
                  <a:tcPr anchor="ctr"/>
                </a:tc>
                <a:tc>
                  <a:txBody>
                    <a:bodyPr/>
                    <a:lstStyle/>
                    <a:p>
                      <a:pPr algn="l"/>
                      <a:r>
                        <a:rPr lang="en-GB" sz="1000" dirty="0">
                          <a:latin typeface="Gill Sans MT" panose="020B0502020104020203" pitchFamily="34" charset="0"/>
                        </a:rPr>
                        <a:t>As students consider part time work and their future careers, they will benefit from a realistic understanding of what the world of work entails. This will include their rights and responsibilities as employees..</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is the life like as an employee?</a:t>
                      </a:r>
                    </a:p>
                    <a:p>
                      <a:pPr marL="171450" indent="-171450" algn="l">
                        <a:buFont typeface="Arial" panose="020B0604020202020204" pitchFamily="34" charset="0"/>
                        <a:buChar char="•"/>
                      </a:pPr>
                      <a:r>
                        <a:rPr lang="en-GB" sz="1000" dirty="0">
                          <a:latin typeface="Gill Sans MT" panose="020B0502020104020203" pitchFamily="34" charset="0"/>
                        </a:rPr>
                        <a:t>What are the rights of employees?</a:t>
                      </a:r>
                    </a:p>
                    <a:p>
                      <a:pPr marL="171450" indent="-171450" algn="l">
                        <a:buFont typeface="Arial" panose="020B0604020202020204" pitchFamily="34" charset="0"/>
                        <a:buChar char="•"/>
                      </a:pPr>
                      <a:r>
                        <a:rPr lang="en-GB" sz="1000" dirty="0">
                          <a:latin typeface="Gill Sans MT" panose="020B0502020104020203" pitchFamily="34" charset="0"/>
                        </a:rPr>
                        <a:t>What are the responsibilities of employees/</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070933834"/>
                  </a:ext>
                </a:extLst>
              </a:tr>
              <a:tr h="325473">
                <a:tc>
                  <a:txBody>
                    <a:bodyPr/>
                    <a:lstStyle/>
                    <a:p>
                      <a:pPr algn="ctr"/>
                      <a:r>
                        <a:rPr lang="en-GB" sz="1000" dirty="0">
                          <a:latin typeface="Gill Sans MT" panose="020B0502020104020203" pitchFamily="34" charset="0"/>
                        </a:rPr>
                        <a:t>6</a:t>
                      </a:r>
                    </a:p>
                  </a:txBody>
                  <a:tcPr anchor="ctr"/>
                </a:tc>
                <a:tc>
                  <a:txBody>
                    <a:bodyPr/>
                    <a:lstStyle/>
                    <a:p>
                      <a:pPr algn="ctr"/>
                      <a:r>
                        <a:rPr lang="en-GB" sz="1000" dirty="0">
                          <a:latin typeface="Gill Sans MT" panose="020B0502020104020203" pitchFamily="34" charset="0"/>
                        </a:rPr>
                        <a:t>Pastoral</a:t>
                      </a:r>
                    </a:p>
                  </a:txBody>
                  <a:tcPr anchor="ctr"/>
                </a:tc>
                <a:tc gridSpan="4">
                  <a:txBody>
                    <a:bodyPr/>
                    <a:lstStyle/>
                    <a:p>
                      <a:pPr algn="ctr"/>
                      <a:r>
                        <a:rPr lang="en-GB" sz="1000" dirty="0">
                          <a:latin typeface="Gill Sans MT" panose="020B0502020104020203" pitchFamily="34" charset="0"/>
                        </a:rPr>
                        <a:t>End of Unit Quiz</a:t>
                      </a: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pPr marL="171450" indent="-171450">
                        <a:buFont typeface="Arial" panose="020B0604020202020204" pitchFamily="34" charset="0"/>
                        <a:buChar char="•"/>
                      </a:pPr>
                      <a:endParaRPr lang="en-GB" sz="1000" dirty="0">
                        <a:latin typeface="Gill Sans MT" panose="020B0502020104020203" pitchFamily="34" charset="0"/>
                      </a:endParaRPr>
                    </a:p>
                  </a:txBody>
                  <a:tcPr anchor="ctr"/>
                </a:tc>
                <a:tc>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2769555873"/>
                  </a:ext>
                </a:extLst>
              </a:tr>
            </a:tbl>
          </a:graphicData>
        </a:graphic>
      </p:graphicFrame>
      <p:sp>
        <p:nvSpPr>
          <p:cNvPr id="2" name="Rectangle 1">
            <a:extLst>
              <a:ext uri="{FF2B5EF4-FFF2-40B4-BE49-F238E27FC236}">
                <a16:creationId xmlns:a16="http://schemas.microsoft.com/office/drawing/2014/main" id="{E9A568E6-1955-4C2A-BC77-8A2629146DB3}"/>
              </a:ext>
            </a:extLst>
          </p:cNvPr>
          <p:cNvSpPr/>
          <p:nvPr/>
        </p:nvSpPr>
        <p:spPr>
          <a:xfrm>
            <a:off x="154641" y="957004"/>
            <a:ext cx="9596718" cy="73866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400" dirty="0">
                <a:latin typeface="Gill Sans MT" panose="020B0502020104020203" pitchFamily="34" charset="0"/>
              </a:rPr>
              <a:t>At the end of year 10 students are at an important point in their journey towards careers. At the end of year 11 they will face important decisions as to what post-16 routes to pursue. Many will also be considering part time work to accompany their studies. We want students to be well equipped with the necessary knowledge, understanding and skills to make these decisions.</a:t>
            </a:r>
          </a:p>
        </p:txBody>
      </p:sp>
    </p:spTree>
    <p:extLst>
      <p:ext uri="{BB962C8B-B14F-4D97-AF65-F5344CB8AC3E}">
        <p14:creationId xmlns:p14="http://schemas.microsoft.com/office/powerpoint/2010/main" val="24473478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3FD1E50-BB8D-450D-94E1-6206249C7FCC}"/>
              </a:ext>
            </a:extLst>
          </p:cNvPr>
          <p:cNvGraphicFramePr>
            <a:graphicFrameLocks noGrp="1"/>
          </p:cNvGraphicFramePr>
          <p:nvPr>
            <p:extLst>
              <p:ext uri="{D42A27DB-BD31-4B8C-83A1-F6EECF244321}">
                <p14:modId xmlns:p14="http://schemas.microsoft.com/office/powerpoint/2010/main" val="1262687953"/>
              </p:ext>
            </p:extLst>
          </p:nvPr>
        </p:nvGraphicFramePr>
        <p:xfrm>
          <a:off x="1651000" y="114858"/>
          <a:ext cx="6604000" cy="670560"/>
        </p:xfrm>
        <a:graphic>
          <a:graphicData uri="http://schemas.openxmlformats.org/drawingml/2006/table">
            <a:tbl>
              <a:tblPr firstRow="1" bandRow="1">
                <a:tableStyleId>{E269D01E-BC32-4049-B463-5C60D7B0CCD2}</a:tableStyleId>
              </a:tblPr>
              <a:tblGrid>
                <a:gridCol w="6604000">
                  <a:extLst>
                    <a:ext uri="{9D8B030D-6E8A-4147-A177-3AD203B41FA5}">
                      <a16:colId xmlns:a16="http://schemas.microsoft.com/office/drawing/2014/main" val="2446407279"/>
                    </a:ext>
                  </a:extLst>
                </a:gridCol>
              </a:tblGrid>
              <a:tr h="0">
                <a:tc>
                  <a:txBody>
                    <a:bodyPr/>
                    <a:lstStyle/>
                    <a:p>
                      <a:pPr algn="ctr"/>
                      <a:r>
                        <a:rPr lang="en-GB" dirty="0">
                          <a:solidFill>
                            <a:sysClr val="windowText" lastClr="000000"/>
                          </a:solidFill>
                          <a:latin typeface="Gill Sans MT" panose="020B0502020104020203" pitchFamily="34" charset="0"/>
                        </a:rPr>
                        <a:t>Year 11 Unit 1: Relationships</a:t>
                      </a:r>
                    </a:p>
                  </a:txBody>
                  <a:tcPr/>
                </a:tc>
                <a:extLst>
                  <a:ext uri="{0D108BD9-81ED-4DB2-BD59-A6C34878D82A}">
                    <a16:rowId xmlns:a16="http://schemas.microsoft.com/office/drawing/2014/main" val="1534839487"/>
                  </a:ext>
                </a:extLst>
              </a:tr>
              <a:tr h="0">
                <a:tc>
                  <a:txBody>
                    <a:bodyPr/>
                    <a:lstStyle/>
                    <a:p>
                      <a:pPr algn="ctr"/>
                      <a:r>
                        <a:rPr lang="en-GB" sz="1400" dirty="0">
                          <a:solidFill>
                            <a:sysClr val="windowText" lastClr="000000"/>
                          </a:solidFill>
                          <a:latin typeface="Gill Sans MT" panose="020B0502020104020203" pitchFamily="34" charset="0"/>
                        </a:rPr>
                        <a:t>What challenges can relationships and families face?</a:t>
                      </a:r>
                    </a:p>
                  </a:txBody>
                  <a:tcPr/>
                </a:tc>
                <a:extLst>
                  <a:ext uri="{0D108BD9-81ED-4DB2-BD59-A6C34878D82A}">
                    <a16:rowId xmlns:a16="http://schemas.microsoft.com/office/drawing/2014/main" val="509136530"/>
                  </a:ext>
                </a:extLst>
              </a:tr>
            </a:tbl>
          </a:graphicData>
        </a:graphic>
      </p:graphicFrame>
      <p:graphicFrame>
        <p:nvGraphicFramePr>
          <p:cNvPr id="5" name="Table 4">
            <a:extLst>
              <a:ext uri="{FF2B5EF4-FFF2-40B4-BE49-F238E27FC236}">
                <a16:creationId xmlns:a16="http://schemas.microsoft.com/office/drawing/2014/main" id="{2BD6F14D-5735-4CCC-812D-1BE1E5C02B11}"/>
              </a:ext>
            </a:extLst>
          </p:cNvPr>
          <p:cNvGraphicFramePr>
            <a:graphicFrameLocks noGrp="1"/>
          </p:cNvGraphicFramePr>
          <p:nvPr>
            <p:extLst>
              <p:ext uri="{D42A27DB-BD31-4B8C-83A1-F6EECF244321}">
                <p14:modId xmlns:p14="http://schemas.microsoft.com/office/powerpoint/2010/main" val="1818775345"/>
              </p:ext>
            </p:extLst>
          </p:nvPr>
        </p:nvGraphicFramePr>
        <p:xfrm>
          <a:off x="154641" y="1959589"/>
          <a:ext cx="9596718" cy="4054453"/>
        </p:xfrm>
        <a:graphic>
          <a:graphicData uri="http://schemas.openxmlformats.org/drawingml/2006/table">
            <a:tbl>
              <a:tblPr firstRow="1" bandRow="1">
                <a:tableStyleId>{5940675A-B579-460E-94D1-54222C63F5DA}</a:tableStyleId>
              </a:tblPr>
              <a:tblGrid>
                <a:gridCol w="578654">
                  <a:extLst>
                    <a:ext uri="{9D8B030D-6E8A-4147-A177-3AD203B41FA5}">
                      <a16:colId xmlns:a16="http://schemas.microsoft.com/office/drawing/2014/main" val="1822299965"/>
                    </a:ext>
                  </a:extLst>
                </a:gridCol>
                <a:gridCol w="798282">
                  <a:extLst>
                    <a:ext uri="{9D8B030D-6E8A-4147-A177-3AD203B41FA5}">
                      <a16:colId xmlns:a16="http://schemas.microsoft.com/office/drawing/2014/main" val="3189252040"/>
                    </a:ext>
                  </a:extLst>
                </a:gridCol>
                <a:gridCol w="1930244">
                  <a:extLst>
                    <a:ext uri="{9D8B030D-6E8A-4147-A177-3AD203B41FA5}">
                      <a16:colId xmlns:a16="http://schemas.microsoft.com/office/drawing/2014/main" val="1227866142"/>
                    </a:ext>
                  </a:extLst>
                </a:gridCol>
                <a:gridCol w="1930244">
                  <a:extLst>
                    <a:ext uri="{9D8B030D-6E8A-4147-A177-3AD203B41FA5}">
                      <a16:colId xmlns:a16="http://schemas.microsoft.com/office/drawing/2014/main" val="4254456650"/>
                    </a:ext>
                  </a:extLst>
                </a:gridCol>
                <a:gridCol w="1930244">
                  <a:extLst>
                    <a:ext uri="{9D8B030D-6E8A-4147-A177-3AD203B41FA5}">
                      <a16:colId xmlns:a16="http://schemas.microsoft.com/office/drawing/2014/main" val="1644052347"/>
                    </a:ext>
                  </a:extLst>
                </a:gridCol>
                <a:gridCol w="1930244">
                  <a:extLst>
                    <a:ext uri="{9D8B030D-6E8A-4147-A177-3AD203B41FA5}">
                      <a16:colId xmlns:a16="http://schemas.microsoft.com/office/drawing/2014/main" val="997907369"/>
                    </a:ext>
                  </a:extLst>
                </a:gridCol>
                <a:gridCol w="498806">
                  <a:extLst>
                    <a:ext uri="{9D8B030D-6E8A-4147-A177-3AD203B41FA5}">
                      <a16:colId xmlns:a16="http://schemas.microsoft.com/office/drawing/2014/main" val="223221432"/>
                    </a:ext>
                  </a:extLst>
                </a:gridCol>
              </a:tblGrid>
              <a:tr h="231588">
                <a:tc>
                  <a:txBody>
                    <a:bodyPr/>
                    <a:lstStyle/>
                    <a:p>
                      <a:pPr algn="l"/>
                      <a:r>
                        <a:rPr lang="en-GB" sz="1000" dirty="0">
                          <a:latin typeface="Gill Sans MT" panose="020B0502020104020203" pitchFamily="34" charset="0"/>
                        </a:rPr>
                        <a:t>Session</a:t>
                      </a:r>
                    </a:p>
                  </a:txBody>
                  <a:tcPr anchor="ctr"/>
                </a:tc>
                <a:tc>
                  <a:txBody>
                    <a:bodyPr/>
                    <a:lstStyle/>
                    <a:p>
                      <a:pPr algn="l"/>
                      <a:r>
                        <a:rPr lang="en-GB" sz="1000" dirty="0">
                          <a:latin typeface="Gill Sans MT" panose="020B0502020104020203" pitchFamily="34" charset="0"/>
                        </a:rPr>
                        <a:t>Format</a:t>
                      </a:r>
                    </a:p>
                  </a:txBody>
                  <a:tcPr anchor="ctr"/>
                </a:tc>
                <a:tc>
                  <a:txBody>
                    <a:bodyPr/>
                    <a:lstStyle/>
                    <a:p>
                      <a:pPr algn="l"/>
                      <a:r>
                        <a:rPr lang="en-GB" sz="1000" dirty="0">
                          <a:latin typeface="Gill Sans MT" panose="020B0502020104020203" pitchFamily="34" charset="0"/>
                        </a:rPr>
                        <a:t>Heading</a:t>
                      </a:r>
                    </a:p>
                  </a:txBody>
                  <a:tcPr/>
                </a:tc>
                <a:tc>
                  <a:txBody>
                    <a:bodyPr/>
                    <a:lstStyle/>
                    <a:p>
                      <a:pPr algn="l"/>
                      <a:r>
                        <a:rPr lang="en-GB" sz="1000" dirty="0">
                          <a:latin typeface="Gill Sans MT" panose="020B0502020104020203" pitchFamily="34" charset="0"/>
                        </a:rPr>
                        <a:t>What are we learning?</a:t>
                      </a:r>
                    </a:p>
                  </a:txBody>
                  <a:tcPr/>
                </a:tc>
                <a:tc>
                  <a:txBody>
                    <a:bodyPr/>
                    <a:lstStyle/>
                    <a:p>
                      <a:pPr algn="l"/>
                      <a:r>
                        <a:rPr lang="en-GB" sz="1000" dirty="0">
                          <a:latin typeface="Gill Sans MT" panose="020B0502020104020203" pitchFamily="34" charset="0"/>
                        </a:rPr>
                        <a:t>Why now?</a:t>
                      </a:r>
                    </a:p>
                  </a:txBody>
                  <a:tcPr/>
                </a:tc>
                <a:tc>
                  <a:txBody>
                    <a:bodyPr/>
                    <a:lstStyle/>
                    <a:p>
                      <a:pPr algn="l"/>
                      <a:r>
                        <a:rPr lang="en-GB" sz="1000" dirty="0">
                          <a:latin typeface="Gill Sans MT" panose="020B0502020104020203" pitchFamily="34" charset="0"/>
                        </a:rPr>
                        <a:t>Key Questions</a:t>
                      </a:r>
                    </a:p>
                  </a:txBody>
                  <a:tcPr/>
                </a:tc>
                <a:tc>
                  <a:txBody>
                    <a:bodyPr/>
                    <a:lstStyle/>
                    <a:p>
                      <a:pPr algn="l"/>
                      <a:r>
                        <a:rPr lang="en-GB" sz="600" dirty="0">
                          <a:latin typeface="Gill Sans MT" panose="020B0502020104020203" pitchFamily="34" charset="0"/>
                        </a:rPr>
                        <a:t>Statutory Content</a:t>
                      </a:r>
                    </a:p>
                  </a:txBody>
                  <a:tcPr/>
                </a:tc>
                <a:extLst>
                  <a:ext uri="{0D108BD9-81ED-4DB2-BD59-A6C34878D82A}">
                    <a16:rowId xmlns:a16="http://schemas.microsoft.com/office/drawing/2014/main" val="2652338647"/>
                  </a:ext>
                </a:extLst>
              </a:tr>
              <a:tr h="665815">
                <a:tc>
                  <a:txBody>
                    <a:bodyPr/>
                    <a:lstStyle/>
                    <a:p>
                      <a:pPr algn="ctr"/>
                      <a:r>
                        <a:rPr lang="en-GB" sz="1000" dirty="0">
                          <a:latin typeface="Gill Sans MT" panose="020B0502020104020203" pitchFamily="34" charset="0"/>
                        </a:rPr>
                        <a:t>1</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What do we mean by ‘reproductive health’?</a:t>
                      </a:r>
                    </a:p>
                  </a:txBody>
                  <a:tcPr anchor="ctr"/>
                </a:tc>
                <a:tc>
                  <a:txBody>
                    <a:bodyPr/>
                    <a:lstStyle/>
                    <a:p>
                      <a:pPr algn="l"/>
                      <a:r>
                        <a:rPr lang="en-GB" sz="1000" dirty="0">
                          <a:latin typeface="Gill Sans MT" panose="020B0502020104020203" pitchFamily="34" charset="0"/>
                        </a:rPr>
                        <a:t>A lesson to convey key facts about reproductive health including fertility.</a:t>
                      </a:r>
                    </a:p>
                  </a:txBody>
                  <a:tcPr anchor="ctr"/>
                </a:tc>
                <a:tc>
                  <a:txBody>
                    <a:bodyPr/>
                    <a:lstStyle/>
                    <a:p>
                      <a:pPr algn="l"/>
                      <a:r>
                        <a:rPr lang="en-GB" sz="1000" dirty="0">
                          <a:latin typeface="Gill Sans MT" panose="020B0502020104020203" pitchFamily="34" charset="0"/>
                        </a:rPr>
                        <a:t>Before many students leave school in year 11 we want to take the opportunity to share information regarding fertility that they may not receive from other sources.</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is ‘reproductive health’? </a:t>
                      </a:r>
                    </a:p>
                    <a:p>
                      <a:pPr marL="171450" indent="-171450" algn="l">
                        <a:buFont typeface="Arial" panose="020B0604020202020204" pitchFamily="34" charset="0"/>
                        <a:buChar char="•"/>
                      </a:pPr>
                      <a:r>
                        <a:rPr lang="en-GB" sz="1000" dirty="0">
                          <a:latin typeface="Gill Sans MT" panose="020B0502020104020203" pitchFamily="34" charset="0"/>
                        </a:rPr>
                        <a:t>What factors can affect my reproductive health?</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518467286"/>
                  </a:ext>
                </a:extLst>
              </a:tr>
              <a:tr h="231588">
                <a:tc>
                  <a:txBody>
                    <a:bodyPr/>
                    <a:lstStyle/>
                    <a:p>
                      <a:pPr algn="ctr"/>
                      <a:r>
                        <a:rPr lang="en-GB" sz="1000" dirty="0">
                          <a:latin typeface="Gill Sans MT" panose="020B0502020104020203" pitchFamily="34" charset="0"/>
                        </a:rPr>
                        <a:t>2</a:t>
                      </a:r>
                    </a:p>
                  </a:txBody>
                  <a:tcPr anchor="ctr"/>
                </a:tc>
                <a:tc gridSpan="6">
                  <a:txBody>
                    <a:bodyPr/>
                    <a:lstStyle/>
                    <a:p>
                      <a:pPr algn="ctr"/>
                      <a:r>
                        <a:rPr lang="en-GB" sz="1000" dirty="0">
                          <a:latin typeface="Gill Sans MT" panose="020B0502020104020203" pitchFamily="34" charset="0"/>
                        </a:rPr>
                        <a:t>Pastoral Follow Up</a:t>
                      </a:r>
                    </a:p>
                  </a:txBody>
                  <a:tcPr anchor="ctr"/>
                </a:tc>
                <a:tc hMerge="1">
                  <a:txBody>
                    <a:bodyPr/>
                    <a:lstStyle/>
                    <a:p>
                      <a:pPr algn="ctr"/>
                      <a:endParaRPr lang="en-GB" sz="1000" dirty="0">
                        <a:latin typeface="Gill Sans MT" panose="020B0502020104020203" pitchFamily="34" charset="0"/>
                      </a:endParaRPr>
                    </a:p>
                  </a:txBody>
                  <a:tcPr anchor="ctr"/>
                </a:tc>
                <a:tc hMerge="1">
                  <a:txBody>
                    <a:bodyPr/>
                    <a:lstStyle/>
                    <a:p>
                      <a:pPr algn="l"/>
                      <a:endParaRPr lang="en-GB" sz="1000" dirty="0">
                        <a:latin typeface="Gill Sans MT" panose="020B0502020104020203" pitchFamily="34" charset="0"/>
                      </a:endParaRPr>
                    </a:p>
                  </a:txBody>
                  <a:tcPr anchor="ctr"/>
                </a:tc>
                <a:tc hMerge="1">
                  <a:txBody>
                    <a:bodyPr/>
                    <a:lstStyle/>
                    <a:p>
                      <a:pPr marL="0" indent="0" algn="l">
                        <a:buFont typeface="Arial" panose="020B0604020202020204" pitchFamily="34" charset="0"/>
                        <a:buNone/>
                      </a:pPr>
                      <a:endParaRPr lang="en-GB" sz="1000" dirty="0">
                        <a:latin typeface="Gill Sans MT" panose="020B0502020104020203" pitchFamily="34" charset="0"/>
                      </a:endParaRPr>
                    </a:p>
                  </a:txBody>
                  <a:tcPr anchor="ctr"/>
                </a:tc>
                <a:tc hMerge="1">
                  <a:txBody>
                    <a:bodyPr/>
                    <a:lstStyle/>
                    <a:p>
                      <a:pPr marL="171450" indent="-171450" algn="l">
                        <a:buFont typeface="Arial" panose="020B0604020202020204" pitchFamily="34" charset="0"/>
                        <a:buChar char="•"/>
                      </a:pPr>
                      <a:endParaRPr lang="en-GB" sz="1000" dirty="0">
                        <a:latin typeface="Gill Sans MT" panose="020B0502020104020203" pitchFamily="34" charset="0"/>
                      </a:endParaRPr>
                    </a:p>
                  </a:txBody>
                  <a:tcPr anchor="ctr"/>
                </a:tc>
                <a:tc hMerge="1">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179398759"/>
                  </a:ext>
                </a:extLst>
              </a:tr>
              <a:tr h="810558">
                <a:tc>
                  <a:txBody>
                    <a:bodyPr/>
                    <a:lstStyle/>
                    <a:p>
                      <a:pPr algn="ctr"/>
                      <a:r>
                        <a:rPr lang="en-GB" sz="1000" dirty="0">
                          <a:latin typeface="Gill Sans MT" panose="020B0502020104020203" pitchFamily="34" charset="0"/>
                        </a:rPr>
                        <a:t>3</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What challenges can pregnant young people face?</a:t>
                      </a:r>
                    </a:p>
                  </a:txBody>
                  <a:tcPr anchor="ctr"/>
                </a:tc>
                <a:tc>
                  <a:txBody>
                    <a:bodyPr/>
                    <a:lstStyle/>
                    <a:p>
                      <a:pPr algn="l"/>
                      <a:r>
                        <a:rPr lang="en-GB" sz="1000" dirty="0">
                          <a:latin typeface="Gill Sans MT" panose="020B0502020104020203" pitchFamily="34" charset="0"/>
                        </a:rPr>
                        <a:t>A lesson designed to investigate teenage pregnancy, miscarriage, options and advice.</a:t>
                      </a:r>
                    </a:p>
                  </a:txBody>
                  <a:tcPr anchor="ctr"/>
                </a:tc>
                <a:tc>
                  <a:txBody>
                    <a:bodyPr/>
                    <a:lstStyle/>
                    <a:p>
                      <a:pPr algn="l"/>
                      <a:r>
                        <a:rPr lang="en-GB" sz="1000" dirty="0">
                          <a:latin typeface="Gill Sans MT" panose="020B0502020104020203" pitchFamily="34" charset="0"/>
                        </a:rPr>
                        <a:t>Year 11 students may be involved in sexual relationships where pregnancy is a possibility. We want students to have an awareness of key facts regarding pregnancy.</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How can unplanned pregnancies occur?</a:t>
                      </a:r>
                    </a:p>
                    <a:p>
                      <a:pPr marL="171450" indent="-171450" algn="l">
                        <a:buFont typeface="Arial" panose="020B0604020202020204" pitchFamily="34" charset="0"/>
                        <a:buChar char="•"/>
                      </a:pPr>
                      <a:r>
                        <a:rPr lang="en-GB" sz="1000" dirty="0">
                          <a:latin typeface="Gill Sans MT" panose="020B0502020104020203" pitchFamily="34" charset="0"/>
                        </a:rPr>
                        <a:t>What are miscarriages?</a:t>
                      </a:r>
                    </a:p>
                    <a:p>
                      <a:pPr marL="171450" indent="-171450" algn="l">
                        <a:buFont typeface="Arial" panose="020B0604020202020204" pitchFamily="34" charset="0"/>
                        <a:buChar char="•"/>
                      </a:pPr>
                      <a:r>
                        <a:rPr lang="en-GB" sz="1000" dirty="0">
                          <a:latin typeface="Gill Sans MT" panose="020B0502020104020203" pitchFamily="34" charset="0"/>
                        </a:rPr>
                        <a:t>What options are available to young people who are pregnant?</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820297890"/>
                  </a:ext>
                </a:extLst>
              </a:tr>
              <a:tr h="231588">
                <a:tc>
                  <a:txBody>
                    <a:bodyPr/>
                    <a:lstStyle/>
                    <a:p>
                      <a:pPr algn="ctr"/>
                      <a:r>
                        <a:rPr lang="en-GB" sz="1000" dirty="0">
                          <a:latin typeface="Gill Sans MT" panose="020B0502020104020203" pitchFamily="34" charset="0"/>
                        </a:rPr>
                        <a:t>4</a:t>
                      </a:r>
                    </a:p>
                  </a:txBody>
                  <a:tcPr anchor="ctr"/>
                </a:tc>
                <a:tc gridSpan="6">
                  <a:txBody>
                    <a:bodyPr/>
                    <a:lstStyle/>
                    <a:p>
                      <a:pPr algn="ctr"/>
                      <a:r>
                        <a:rPr lang="en-GB" sz="1000" dirty="0">
                          <a:latin typeface="Gill Sans MT" panose="020B0502020104020203" pitchFamily="34" charset="0"/>
                        </a:rPr>
                        <a:t>Citizenship Focus Week</a:t>
                      </a:r>
                    </a:p>
                  </a:txBody>
                  <a:tcPr anchor="ctr"/>
                </a:tc>
                <a:tc hMerge="1">
                  <a:txBody>
                    <a:bodyPr/>
                    <a:lstStyle/>
                    <a:p>
                      <a:pPr algn="ctr"/>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892105629"/>
                  </a:ext>
                </a:extLst>
              </a:tr>
              <a:tr h="955300">
                <a:tc>
                  <a:txBody>
                    <a:bodyPr/>
                    <a:lstStyle/>
                    <a:p>
                      <a:pPr algn="ctr"/>
                      <a:r>
                        <a:rPr lang="en-GB" sz="1000" dirty="0">
                          <a:latin typeface="Gill Sans MT" panose="020B0502020104020203" pitchFamily="34" charset="0"/>
                        </a:rPr>
                        <a:t>5</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What are some of the challenges that parents face?</a:t>
                      </a:r>
                    </a:p>
                  </a:txBody>
                  <a:tcPr anchor="ctr"/>
                </a:tc>
                <a:tc>
                  <a:txBody>
                    <a:bodyPr/>
                    <a:lstStyle/>
                    <a:p>
                      <a:pPr algn="l"/>
                      <a:r>
                        <a:rPr lang="en-GB" sz="1000" dirty="0">
                          <a:latin typeface="Gill Sans MT" panose="020B0502020104020203" pitchFamily="34" charset="0"/>
                        </a:rPr>
                        <a:t>A lesson designed to identify the roles and responsibilities of parenting.</a:t>
                      </a:r>
                    </a:p>
                  </a:txBody>
                  <a:tcPr anchor="ctr"/>
                </a:tc>
                <a:tc>
                  <a:txBody>
                    <a:bodyPr/>
                    <a:lstStyle/>
                    <a:p>
                      <a:pPr algn="l"/>
                      <a:r>
                        <a:rPr lang="en-GB" sz="1000" dirty="0">
                          <a:latin typeface="Gill Sans MT" panose="020B0502020104020203" pitchFamily="34" charset="0"/>
                        </a:rPr>
                        <a:t>As Year 11 students may fall pregnant, we wish to ensure that they are fully aware of the roles of parenting, as well as the costs and challenges of parenting.</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are the responsibilities associated with parenting?</a:t>
                      </a:r>
                    </a:p>
                    <a:p>
                      <a:pPr marL="171450" indent="-171450" algn="l">
                        <a:buFont typeface="Arial" panose="020B0604020202020204" pitchFamily="34" charset="0"/>
                        <a:buChar char="•"/>
                      </a:pPr>
                      <a:r>
                        <a:rPr lang="en-GB" sz="1000" dirty="0">
                          <a:latin typeface="Gill Sans MT" panose="020B0502020104020203" pitchFamily="34" charset="0"/>
                        </a:rPr>
                        <a:t>What are the costs of being a new parent?</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070933834"/>
                  </a:ext>
                </a:extLst>
              </a:tr>
              <a:tr h="325473">
                <a:tc>
                  <a:txBody>
                    <a:bodyPr/>
                    <a:lstStyle/>
                    <a:p>
                      <a:pPr algn="ctr"/>
                      <a:r>
                        <a:rPr lang="en-GB" sz="1000" dirty="0">
                          <a:latin typeface="Gill Sans MT" panose="020B0502020104020203" pitchFamily="34" charset="0"/>
                        </a:rPr>
                        <a:t>6</a:t>
                      </a:r>
                    </a:p>
                  </a:txBody>
                  <a:tcPr anchor="ctr"/>
                </a:tc>
                <a:tc>
                  <a:txBody>
                    <a:bodyPr/>
                    <a:lstStyle/>
                    <a:p>
                      <a:pPr algn="ctr"/>
                      <a:r>
                        <a:rPr lang="en-GB" sz="1000" dirty="0">
                          <a:latin typeface="Gill Sans MT" panose="020B0502020104020203" pitchFamily="34" charset="0"/>
                        </a:rPr>
                        <a:t>Pastoral</a:t>
                      </a:r>
                    </a:p>
                  </a:txBody>
                  <a:tcPr anchor="ctr"/>
                </a:tc>
                <a:tc gridSpan="4">
                  <a:txBody>
                    <a:bodyPr/>
                    <a:lstStyle/>
                    <a:p>
                      <a:pPr algn="ctr"/>
                      <a:r>
                        <a:rPr lang="en-GB" sz="1000" dirty="0">
                          <a:latin typeface="Gill Sans MT" panose="020B0502020104020203" pitchFamily="34" charset="0"/>
                        </a:rPr>
                        <a:t>End of Unit Quiz</a:t>
                      </a: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pPr marL="171450" indent="-171450">
                        <a:buFont typeface="Arial" panose="020B0604020202020204" pitchFamily="34" charset="0"/>
                        <a:buChar char="•"/>
                      </a:pPr>
                      <a:endParaRPr lang="en-GB" sz="1000" dirty="0">
                        <a:latin typeface="Gill Sans MT" panose="020B0502020104020203" pitchFamily="34" charset="0"/>
                      </a:endParaRPr>
                    </a:p>
                  </a:txBody>
                  <a:tcPr anchor="ctr"/>
                </a:tc>
                <a:tc>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2769555873"/>
                  </a:ext>
                </a:extLst>
              </a:tr>
            </a:tbl>
          </a:graphicData>
        </a:graphic>
      </p:graphicFrame>
      <p:sp>
        <p:nvSpPr>
          <p:cNvPr id="6" name="Rectangle 5">
            <a:extLst>
              <a:ext uri="{FF2B5EF4-FFF2-40B4-BE49-F238E27FC236}">
                <a16:creationId xmlns:a16="http://schemas.microsoft.com/office/drawing/2014/main" id="{25C29987-0CC7-4ABB-B562-4D6EAE49F535}"/>
              </a:ext>
            </a:extLst>
          </p:cNvPr>
          <p:cNvSpPr/>
          <p:nvPr/>
        </p:nvSpPr>
        <p:spPr>
          <a:xfrm>
            <a:off x="154641" y="895450"/>
            <a:ext cx="9581029" cy="95410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400" dirty="0">
                <a:latin typeface="Gill Sans MT" panose="020B0502020104020203" pitchFamily="34" charset="0"/>
              </a:rPr>
              <a:t>In this final unit of our Relationships Curriculum we want to convey some key messages regarding the challenges that relationships and families face. This includes ensuring students have a realistic knowledge and understanding of issues regarding fertility, pregnancy and parenting. We want students to be able to use this knowledge and understanding in order to make wise decisions that contribute to them having happy and healthy relationships in the future.</a:t>
            </a:r>
          </a:p>
        </p:txBody>
      </p:sp>
    </p:spTree>
    <p:extLst>
      <p:ext uri="{BB962C8B-B14F-4D97-AF65-F5344CB8AC3E}">
        <p14:creationId xmlns:p14="http://schemas.microsoft.com/office/powerpoint/2010/main" val="37959130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3FD1E50-BB8D-450D-94E1-6206249C7FCC}"/>
              </a:ext>
            </a:extLst>
          </p:cNvPr>
          <p:cNvGraphicFramePr>
            <a:graphicFrameLocks noGrp="1"/>
          </p:cNvGraphicFramePr>
          <p:nvPr>
            <p:extLst>
              <p:ext uri="{D42A27DB-BD31-4B8C-83A1-F6EECF244321}">
                <p14:modId xmlns:p14="http://schemas.microsoft.com/office/powerpoint/2010/main" val="976735199"/>
              </p:ext>
            </p:extLst>
          </p:nvPr>
        </p:nvGraphicFramePr>
        <p:xfrm>
          <a:off x="1651000" y="114858"/>
          <a:ext cx="6604000" cy="670560"/>
        </p:xfrm>
        <a:graphic>
          <a:graphicData uri="http://schemas.openxmlformats.org/drawingml/2006/table">
            <a:tbl>
              <a:tblPr firstRow="1" bandRow="1">
                <a:tableStyleId>{327F97BB-C833-4FB7-BDE5-3F7075034690}</a:tableStyleId>
              </a:tblPr>
              <a:tblGrid>
                <a:gridCol w="6604000">
                  <a:extLst>
                    <a:ext uri="{9D8B030D-6E8A-4147-A177-3AD203B41FA5}">
                      <a16:colId xmlns:a16="http://schemas.microsoft.com/office/drawing/2014/main" val="2446407279"/>
                    </a:ext>
                  </a:extLst>
                </a:gridCol>
              </a:tblGrid>
              <a:tr h="0">
                <a:tc>
                  <a:txBody>
                    <a:bodyPr/>
                    <a:lstStyle/>
                    <a:p>
                      <a:pPr algn="ctr"/>
                      <a:r>
                        <a:rPr lang="en-GB" dirty="0">
                          <a:solidFill>
                            <a:sysClr val="windowText" lastClr="000000"/>
                          </a:solidFill>
                          <a:latin typeface="Gill Sans MT" panose="020B0502020104020203" pitchFamily="34" charset="0"/>
                        </a:rPr>
                        <a:t>Year 11 Unit 2: Health and Wellbeing</a:t>
                      </a:r>
                    </a:p>
                  </a:txBody>
                  <a:tcPr/>
                </a:tc>
                <a:extLst>
                  <a:ext uri="{0D108BD9-81ED-4DB2-BD59-A6C34878D82A}">
                    <a16:rowId xmlns:a16="http://schemas.microsoft.com/office/drawing/2014/main" val="1534839487"/>
                  </a:ext>
                </a:extLst>
              </a:tr>
              <a:tr h="0">
                <a:tc>
                  <a:txBody>
                    <a:bodyPr/>
                    <a:lstStyle/>
                    <a:p>
                      <a:pPr algn="ctr"/>
                      <a:r>
                        <a:rPr lang="en-GB" sz="1400" dirty="0">
                          <a:solidFill>
                            <a:sysClr val="windowText" lastClr="000000"/>
                          </a:solidFill>
                          <a:latin typeface="Gill Sans MT" panose="020B0502020104020203" pitchFamily="34" charset="0"/>
                        </a:rPr>
                        <a:t>How can I promote good mental health for myself and others?</a:t>
                      </a:r>
                    </a:p>
                  </a:txBody>
                  <a:tcPr/>
                </a:tc>
                <a:extLst>
                  <a:ext uri="{0D108BD9-81ED-4DB2-BD59-A6C34878D82A}">
                    <a16:rowId xmlns:a16="http://schemas.microsoft.com/office/drawing/2014/main" val="509136530"/>
                  </a:ext>
                </a:extLst>
              </a:tr>
            </a:tbl>
          </a:graphicData>
        </a:graphic>
      </p:graphicFrame>
      <p:graphicFrame>
        <p:nvGraphicFramePr>
          <p:cNvPr id="5" name="Table 4">
            <a:extLst>
              <a:ext uri="{FF2B5EF4-FFF2-40B4-BE49-F238E27FC236}">
                <a16:creationId xmlns:a16="http://schemas.microsoft.com/office/drawing/2014/main" id="{2BD6F14D-5735-4CCC-812D-1BE1E5C02B11}"/>
              </a:ext>
            </a:extLst>
          </p:cNvPr>
          <p:cNvGraphicFramePr>
            <a:graphicFrameLocks noGrp="1"/>
          </p:cNvGraphicFramePr>
          <p:nvPr>
            <p:extLst>
              <p:ext uri="{D42A27DB-BD31-4B8C-83A1-F6EECF244321}">
                <p14:modId xmlns:p14="http://schemas.microsoft.com/office/powerpoint/2010/main" val="216500256"/>
              </p:ext>
            </p:extLst>
          </p:nvPr>
        </p:nvGraphicFramePr>
        <p:xfrm>
          <a:off x="138953" y="1744146"/>
          <a:ext cx="9596718" cy="4866993"/>
        </p:xfrm>
        <a:graphic>
          <a:graphicData uri="http://schemas.openxmlformats.org/drawingml/2006/table">
            <a:tbl>
              <a:tblPr firstRow="1" bandRow="1">
                <a:tableStyleId>{5940675A-B579-460E-94D1-54222C63F5DA}</a:tableStyleId>
              </a:tblPr>
              <a:tblGrid>
                <a:gridCol w="578654">
                  <a:extLst>
                    <a:ext uri="{9D8B030D-6E8A-4147-A177-3AD203B41FA5}">
                      <a16:colId xmlns:a16="http://schemas.microsoft.com/office/drawing/2014/main" val="1822299965"/>
                    </a:ext>
                  </a:extLst>
                </a:gridCol>
                <a:gridCol w="798282">
                  <a:extLst>
                    <a:ext uri="{9D8B030D-6E8A-4147-A177-3AD203B41FA5}">
                      <a16:colId xmlns:a16="http://schemas.microsoft.com/office/drawing/2014/main" val="3189252040"/>
                    </a:ext>
                  </a:extLst>
                </a:gridCol>
                <a:gridCol w="1930244">
                  <a:extLst>
                    <a:ext uri="{9D8B030D-6E8A-4147-A177-3AD203B41FA5}">
                      <a16:colId xmlns:a16="http://schemas.microsoft.com/office/drawing/2014/main" val="1227866142"/>
                    </a:ext>
                  </a:extLst>
                </a:gridCol>
                <a:gridCol w="1930244">
                  <a:extLst>
                    <a:ext uri="{9D8B030D-6E8A-4147-A177-3AD203B41FA5}">
                      <a16:colId xmlns:a16="http://schemas.microsoft.com/office/drawing/2014/main" val="4254456650"/>
                    </a:ext>
                  </a:extLst>
                </a:gridCol>
                <a:gridCol w="1930244">
                  <a:extLst>
                    <a:ext uri="{9D8B030D-6E8A-4147-A177-3AD203B41FA5}">
                      <a16:colId xmlns:a16="http://schemas.microsoft.com/office/drawing/2014/main" val="1644052347"/>
                    </a:ext>
                  </a:extLst>
                </a:gridCol>
                <a:gridCol w="1930244">
                  <a:extLst>
                    <a:ext uri="{9D8B030D-6E8A-4147-A177-3AD203B41FA5}">
                      <a16:colId xmlns:a16="http://schemas.microsoft.com/office/drawing/2014/main" val="997907369"/>
                    </a:ext>
                  </a:extLst>
                </a:gridCol>
                <a:gridCol w="498806">
                  <a:extLst>
                    <a:ext uri="{9D8B030D-6E8A-4147-A177-3AD203B41FA5}">
                      <a16:colId xmlns:a16="http://schemas.microsoft.com/office/drawing/2014/main" val="223221432"/>
                    </a:ext>
                  </a:extLst>
                </a:gridCol>
              </a:tblGrid>
              <a:tr h="262845">
                <a:tc>
                  <a:txBody>
                    <a:bodyPr/>
                    <a:lstStyle/>
                    <a:p>
                      <a:pPr algn="l"/>
                      <a:r>
                        <a:rPr lang="en-GB" sz="1000" dirty="0">
                          <a:latin typeface="Gill Sans MT" panose="020B0502020104020203" pitchFamily="34" charset="0"/>
                        </a:rPr>
                        <a:t>Session</a:t>
                      </a:r>
                    </a:p>
                  </a:txBody>
                  <a:tcPr anchor="ctr"/>
                </a:tc>
                <a:tc>
                  <a:txBody>
                    <a:bodyPr/>
                    <a:lstStyle/>
                    <a:p>
                      <a:pPr algn="l"/>
                      <a:r>
                        <a:rPr lang="en-GB" sz="1000" dirty="0">
                          <a:latin typeface="Gill Sans MT" panose="020B0502020104020203" pitchFamily="34" charset="0"/>
                        </a:rPr>
                        <a:t>Format</a:t>
                      </a:r>
                    </a:p>
                  </a:txBody>
                  <a:tcPr anchor="ctr"/>
                </a:tc>
                <a:tc>
                  <a:txBody>
                    <a:bodyPr/>
                    <a:lstStyle/>
                    <a:p>
                      <a:pPr algn="l"/>
                      <a:r>
                        <a:rPr lang="en-GB" sz="1000" dirty="0">
                          <a:latin typeface="Gill Sans MT" panose="020B0502020104020203" pitchFamily="34" charset="0"/>
                        </a:rPr>
                        <a:t>Heading</a:t>
                      </a:r>
                    </a:p>
                  </a:txBody>
                  <a:tcPr/>
                </a:tc>
                <a:tc>
                  <a:txBody>
                    <a:bodyPr/>
                    <a:lstStyle/>
                    <a:p>
                      <a:pPr algn="l"/>
                      <a:r>
                        <a:rPr lang="en-GB" sz="1000" dirty="0">
                          <a:latin typeface="Gill Sans MT" panose="020B0502020104020203" pitchFamily="34" charset="0"/>
                        </a:rPr>
                        <a:t>What are we learning?</a:t>
                      </a:r>
                    </a:p>
                  </a:txBody>
                  <a:tcPr/>
                </a:tc>
                <a:tc>
                  <a:txBody>
                    <a:bodyPr/>
                    <a:lstStyle/>
                    <a:p>
                      <a:pPr algn="l"/>
                      <a:r>
                        <a:rPr lang="en-GB" sz="1000" dirty="0">
                          <a:latin typeface="Gill Sans MT" panose="020B0502020104020203" pitchFamily="34" charset="0"/>
                        </a:rPr>
                        <a:t>Why now?</a:t>
                      </a:r>
                    </a:p>
                  </a:txBody>
                  <a:tcPr/>
                </a:tc>
                <a:tc>
                  <a:txBody>
                    <a:bodyPr/>
                    <a:lstStyle/>
                    <a:p>
                      <a:pPr algn="l"/>
                      <a:r>
                        <a:rPr lang="en-GB" sz="1000" dirty="0">
                          <a:latin typeface="Gill Sans MT" panose="020B0502020104020203" pitchFamily="34" charset="0"/>
                        </a:rPr>
                        <a:t>Key Questions</a:t>
                      </a:r>
                    </a:p>
                  </a:txBody>
                  <a:tcPr/>
                </a:tc>
                <a:tc>
                  <a:txBody>
                    <a:bodyPr/>
                    <a:lstStyle/>
                    <a:p>
                      <a:pPr algn="l"/>
                      <a:r>
                        <a:rPr lang="en-GB" sz="600" dirty="0">
                          <a:latin typeface="Gill Sans MT" panose="020B0502020104020203" pitchFamily="34" charset="0"/>
                        </a:rPr>
                        <a:t>Statutory Content</a:t>
                      </a:r>
                    </a:p>
                  </a:txBody>
                  <a:tcPr/>
                </a:tc>
                <a:extLst>
                  <a:ext uri="{0D108BD9-81ED-4DB2-BD59-A6C34878D82A}">
                    <a16:rowId xmlns:a16="http://schemas.microsoft.com/office/drawing/2014/main" val="2652338647"/>
                  </a:ext>
                </a:extLst>
              </a:tr>
              <a:tr h="685843">
                <a:tc>
                  <a:txBody>
                    <a:bodyPr/>
                    <a:lstStyle/>
                    <a:p>
                      <a:pPr algn="ctr"/>
                      <a:r>
                        <a:rPr lang="en-GB" sz="1000" dirty="0">
                          <a:latin typeface="Gill Sans MT" panose="020B0502020104020203" pitchFamily="34" charset="0"/>
                        </a:rPr>
                        <a:t>1</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Gill Sans MT" panose="020B0502020104020203" pitchFamily="34" charset="0"/>
                        </a:rPr>
                        <a:t>What strategies can I use to manage stress?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latin typeface="Gill Sans MT" panose="020B0502020104020203" pitchFamily="34" charset="0"/>
                        </a:rPr>
                        <a:t>A lesson designed to investigate stress management around exam preparation.</a:t>
                      </a:r>
                    </a:p>
                  </a:txBody>
                  <a:tcPr anchor="ctr"/>
                </a:tc>
                <a:tc>
                  <a:txBody>
                    <a:bodyPr/>
                    <a:lstStyle/>
                    <a:p>
                      <a:pPr algn="l"/>
                      <a:r>
                        <a:rPr lang="en-GB" sz="1000" dirty="0">
                          <a:latin typeface="Gill Sans MT" panose="020B0502020104020203" pitchFamily="34" charset="0"/>
                        </a:rPr>
                        <a:t>Stress management is crucial in Year 11 as experience shows us that many of our students see worries regarding exams spike around mock exams and the significant preparations for their summer exam series.</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are the warning signs of stress and anxiety?</a:t>
                      </a:r>
                    </a:p>
                    <a:p>
                      <a:pPr marL="171450" indent="-171450" algn="l">
                        <a:buFont typeface="Arial" panose="020B0604020202020204" pitchFamily="34" charset="0"/>
                        <a:buChar char="•"/>
                      </a:pPr>
                      <a:r>
                        <a:rPr lang="en-GB" sz="1000" dirty="0">
                          <a:latin typeface="Gill Sans MT" panose="020B0502020104020203" pitchFamily="34" charset="0"/>
                        </a:rPr>
                        <a:t>What strategies can we develop to better manage stress?</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518467286"/>
                  </a:ext>
                </a:extLst>
              </a:tr>
              <a:tr h="231588">
                <a:tc>
                  <a:txBody>
                    <a:bodyPr/>
                    <a:lstStyle/>
                    <a:p>
                      <a:pPr algn="ctr"/>
                      <a:r>
                        <a:rPr lang="en-GB" sz="1000" dirty="0">
                          <a:latin typeface="Gill Sans MT" panose="020B0502020104020203" pitchFamily="34" charset="0"/>
                        </a:rPr>
                        <a:t>2</a:t>
                      </a:r>
                    </a:p>
                  </a:txBody>
                  <a:tcPr anchor="ctr"/>
                </a:tc>
                <a:tc gridSpan="6">
                  <a:txBody>
                    <a:bodyPr/>
                    <a:lstStyle/>
                    <a:p>
                      <a:pPr algn="ctr"/>
                      <a:r>
                        <a:rPr lang="en-GB" sz="1000" dirty="0">
                          <a:latin typeface="Gill Sans MT" panose="020B0502020104020203" pitchFamily="34" charset="0"/>
                        </a:rPr>
                        <a:t>Pastoral Follow Up</a:t>
                      </a:r>
                    </a:p>
                  </a:txBody>
                  <a:tcPr anchor="ctr"/>
                </a:tc>
                <a:tc hMerge="1">
                  <a:txBody>
                    <a:bodyPr/>
                    <a:lstStyle/>
                    <a:p>
                      <a:pPr algn="ctr"/>
                      <a:endParaRPr lang="en-GB" sz="1000" dirty="0">
                        <a:latin typeface="Gill Sans MT" panose="020B0502020104020203" pitchFamily="34" charset="0"/>
                      </a:endParaRPr>
                    </a:p>
                  </a:txBody>
                  <a:tcPr anchor="ctr"/>
                </a:tc>
                <a:tc hMerge="1">
                  <a:txBody>
                    <a:bodyPr/>
                    <a:lstStyle/>
                    <a:p>
                      <a:pPr algn="l"/>
                      <a:endParaRPr lang="en-GB" sz="1000" dirty="0">
                        <a:latin typeface="Gill Sans MT" panose="020B0502020104020203" pitchFamily="34" charset="0"/>
                      </a:endParaRPr>
                    </a:p>
                  </a:txBody>
                  <a:tcPr anchor="ctr"/>
                </a:tc>
                <a:tc hMerge="1">
                  <a:txBody>
                    <a:bodyPr/>
                    <a:lstStyle/>
                    <a:p>
                      <a:pPr marL="0" indent="0" algn="l">
                        <a:buFont typeface="Arial" panose="020B0604020202020204" pitchFamily="34" charset="0"/>
                        <a:buNone/>
                      </a:pPr>
                      <a:endParaRPr lang="en-GB" sz="1000" dirty="0">
                        <a:latin typeface="Gill Sans MT" panose="020B0502020104020203" pitchFamily="34" charset="0"/>
                      </a:endParaRPr>
                    </a:p>
                  </a:txBody>
                  <a:tcPr anchor="ctr"/>
                </a:tc>
                <a:tc hMerge="1">
                  <a:txBody>
                    <a:bodyPr/>
                    <a:lstStyle/>
                    <a:p>
                      <a:pPr marL="171450" indent="-171450" algn="l">
                        <a:buFont typeface="Arial" panose="020B0604020202020204" pitchFamily="34" charset="0"/>
                        <a:buChar char="•"/>
                      </a:pPr>
                      <a:endParaRPr lang="en-GB" sz="1000" dirty="0">
                        <a:latin typeface="Gill Sans MT" panose="020B0502020104020203" pitchFamily="34" charset="0"/>
                      </a:endParaRPr>
                    </a:p>
                  </a:txBody>
                  <a:tcPr anchor="ctr"/>
                </a:tc>
                <a:tc hMerge="1">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179398759"/>
                  </a:ext>
                </a:extLst>
              </a:tr>
              <a:tr h="810558">
                <a:tc>
                  <a:txBody>
                    <a:bodyPr/>
                    <a:lstStyle/>
                    <a:p>
                      <a:pPr algn="ctr"/>
                      <a:r>
                        <a:rPr lang="en-GB" sz="1000" dirty="0">
                          <a:latin typeface="Gill Sans MT" panose="020B0502020104020203" pitchFamily="34" charset="0"/>
                        </a:rPr>
                        <a:t>3</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Gill Sans MT" panose="020B0502020104020203" pitchFamily="34" charset="0"/>
                        </a:rPr>
                        <a:t>How can I respond to change, loss and grief?</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latin typeface="Gill Sans MT" panose="020B0502020104020203" pitchFamily="34" charset="0"/>
                        </a:rPr>
                        <a:t>A lesson about the effects of change, loss and grief, and strategies for managing these and accessing support.</a:t>
                      </a:r>
                    </a:p>
                  </a:txBody>
                  <a:tcPr anchor="ctr"/>
                </a:tc>
                <a:tc>
                  <a:txBody>
                    <a:bodyPr/>
                    <a:lstStyle/>
                    <a:p>
                      <a:pPr algn="l"/>
                      <a:r>
                        <a:rPr lang="en-GB" sz="1000" dirty="0">
                          <a:latin typeface="Gill Sans MT" panose="020B0502020104020203" pitchFamily="34" charset="0"/>
                        </a:rPr>
                        <a:t>Sadly, we all experience grief and bereavement, however many lack a framework for talking about grief. This session seeks to support students in talking about grief in a helpful and constructive way.</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How can change, loss and bereavement affect people?</a:t>
                      </a:r>
                    </a:p>
                    <a:p>
                      <a:pPr marL="171450" indent="-171450" algn="l">
                        <a:buFont typeface="Arial" panose="020B0604020202020204" pitchFamily="34" charset="0"/>
                        <a:buChar char="•"/>
                      </a:pPr>
                      <a:r>
                        <a:rPr lang="en-GB" sz="1000" dirty="0">
                          <a:latin typeface="Gill Sans MT" panose="020B0502020104020203" pitchFamily="34" charset="0"/>
                        </a:rPr>
                        <a:t>What is grief? How might different people grieve?</a:t>
                      </a:r>
                    </a:p>
                    <a:p>
                      <a:pPr marL="171450" indent="-171450" algn="l">
                        <a:buFont typeface="Arial" panose="020B0604020202020204" pitchFamily="34" charset="0"/>
                        <a:buChar char="•"/>
                      </a:pPr>
                      <a:r>
                        <a:rPr lang="en-GB" sz="1000" dirty="0">
                          <a:latin typeface="Gill Sans MT" panose="020B0502020104020203" pitchFamily="34" charset="0"/>
                        </a:rPr>
                        <a:t>What strategies can help manage change, loss or bereavement?</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820297890"/>
                  </a:ext>
                </a:extLst>
              </a:tr>
              <a:tr h="231588">
                <a:tc>
                  <a:txBody>
                    <a:bodyPr/>
                    <a:lstStyle/>
                    <a:p>
                      <a:pPr algn="ctr"/>
                      <a:r>
                        <a:rPr lang="en-GB" sz="1000" dirty="0">
                          <a:latin typeface="Gill Sans MT" panose="020B0502020104020203" pitchFamily="34" charset="0"/>
                        </a:rPr>
                        <a:t>4</a:t>
                      </a:r>
                    </a:p>
                  </a:txBody>
                  <a:tcPr anchor="ctr"/>
                </a:tc>
                <a:tc gridSpan="6">
                  <a:txBody>
                    <a:bodyPr/>
                    <a:lstStyle/>
                    <a:p>
                      <a:pPr algn="ctr"/>
                      <a:r>
                        <a:rPr lang="en-GB" sz="1000" dirty="0">
                          <a:latin typeface="Gill Sans MT" panose="020B0502020104020203" pitchFamily="34" charset="0"/>
                        </a:rPr>
                        <a:t>Pastoral Follow Up</a:t>
                      </a:r>
                    </a:p>
                  </a:txBody>
                  <a:tcPr anchor="ctr"/>
                </a:tc>
                <a:tc hMerge="1">
                  <a:txBody>
                    <a:bodyPr/>
                    <a:lstStyle/>
                    <a:p>
                      <a:pPr algn="ctr"/>
                      <a:endParaRPr lang="en-GB" sz="1000" dirty="0">
                        <a:latin typeface="Gill Sans MT" panose="020B0502020104020203" pitchFamily="34" charset="0"/>
                      </a:endParaRPr>
                    </a:p>
                  </a:txBody>
                  <a:tcPr anchor="ctr"/>
                </a:tc>
                <a:tc hMerge="1">
                  <a:txBody>
                    <a:bodyPr/>
                    <a:lstStyle/>
                    <a:p>
                      <a:pPr algn="l"/>
                      <a:endParaRPr lang="en-GB" sz="1000" dirty="0">
                        <a:latin typeface="Gill Sans MT" panose="020B0502020104020203" pitchFamily="34" charset="0"/>
                      </a:endParaRPr>
                    </a:p>
                  </a:txBody>
                  <a:tcPr anchor="ctr"/>
                </a:tc>
                <a:tc hMerge="1">
                  <a:txBody>
                    <a:bodyPr/>
                    <a:lstStyle/>
                    <a:p>
                      <a:pPr algn="l"/>
                      <a:endParaRPr lang="en-GB" sz="1000" dirty="0">
                        <a:latin typeface="Gill Sans MT" panose="020B0502020104020203" pitchFamily="34" charset="0"/>
                      </a:endParaRPr>
                    </a:p>
                  </a:txBody>
                  <a:tcPr anchor="ctr"/>
                </a:tc>
                <a:tc hMerge="1">
                  <a:txBody>
                    <a:bodyPr/>
                    <a:lstStyle/>
                    <a:p>
                      <a:pPr marL="171450" indent="-171450" algn="l">
                        <a:buFont typeface="Arial" panose="020B0604020202020204" pitchFamily="34" charset="0"/>
                        <a:buChar char="•"/>
                      </a:pPr>
                      <a:endParaRPr lang="en-GB" sz="1000" dirty="0">
                        <a:latin typeface="Gill Sans MT" panose="020B0502020104020203" pitchFamily="34" charset="0"/>
                      </a:endParaRPr>
                    </a:p>
                  </a:txBody>
                  <a:tcPr anchor="ctr"/>
                </a:tc>
                <a:tc hMerge="1">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892105629"/>
                  </a:ext>
                </a:extLst>
              </a:tr>
              <a:tr h="955300">
                <a:tc>
                  <a:txBody>
                    <a:bodyPr/>
                    <a:lstStyle/>
                    <a:p>
                      <a:pPr algn="ctr"/>
                      <a:r>
                        <a:rPr lang="en-GB" sz="1000" dirty="0">
                          <a:latin typeface="Gill Sans MT" panose="020B0502020104020203" pitchFamily="34" charset="0"/>
                        </a:rPr>
                        <a:t>5</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How can I manage my money in a healthy way?</a:t>
                      </a:r>
                    </a:p>
                  </a:txBody>
                  <a:tcPr anchor="ctr"/>
                </a:tc>
                <a:tc>
                  <a:txBody>
                    <a:bodyPr/>
                    <a:lstStyle/>
                    <a:p>
                      <a:pPr algn="l"/>
                      <a:r>
                        <a:rPr lang="en-GB" sz="1000" dirty="0">
                          <a:latin typeface="Gill Sans MT" panose="020B0502020104020203" pitchFamily="34" charset="0"/>
                        </a:rPr>
                        <a:t>A lesson designed to examine the importance of personal financial management</a:t>
                      </a:r>
                    </a:p>
                  </a:txBody>
                  <a:tcPr anchor="ctr"/>
                </a:tc>
                <a:tc>
                  <a:txBody>
                    <a:bodyPr/>
                    <a:lstStyle/>
                    <a:p>
                      <a:pPr algn="l"/>
                      <a:r>
                        <a:rPr lang="en-GB" sz="1000" dirty="0">
                          <a:latin typeface="Gill Sans MT" panose="020B0502020104020203" pitchFamily="34" charset="0"/>
                        </a:rPr>
                        <a:t>Year 11 students may be about to engage in part time employment to support their studies. We know that financial concerns can be a cause of stress and concern for many. We want to equip young people with the skills they need to manage their money well.</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is personal finance?</a:t>
                      </a:r>
                    </a:p>
                    <a:p>
                      <a:pPr marL="171450" indent="-171450" algn="l">
                        <a:buFont typeface="Arial" panose="020B0604020202020204" pitchFamily="34" charset="0"/>
                        <a:buChar char="•"/>
                      </a:pPr>
                      <a:r>
                        <a:rPr lang="en-GB" sz="1000" dirty="0">
                          <a:latin typeface="Gill Sans MT" panose="020B0502020104020203" pitchFamily="34" charset="0"/>
                        </a:rPr>
                        <a:t>Why is budgeting important?</a:t>
                      </a:r>
                    </a:p>
                    <a:p>
                      <a:pPr marL="171450" indent="-171450" algn="l">
                        <a:buFont typeface="Arial" panose="020B0604020202020204" pitchFamily="34" charset="0"/>
                        <a:buChar char="•"/>
                      </a:pPr>
                      <a:r>
                        <a:rPr lang="en-GB" sz="1000" dirty="0">
                          <a:latin typeface="Gill Sans MT" panose="020B0502020104020203" pitchFamily="34" charset="0"/>
                        </a:rPr>
                        <a:t>How can I manage a budget?</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070933834"/>
                  </a:ext>
                </a:extLst>
              </a:tr>
              <a:tr h="325473">
                <a:tc>
                  <a:txBody>
                    <a:bodyPr/>
                    <a:lstStyle/>
                    <a:p>
                      <a:pPr algn="ctr"/>
                      <a:r>
                        <a:rPr lang="en-GB" sz="1000" dirty="0">
                          <a:latin typeface="Gill Sans MT" panose="020B0502020104020203" pitchFamily="34" charset="0"/>
                        </a:rPr>
                        <a:t>6</a:t>
                      </a:r>
                    </a:p>
                  </a:txBody>
                  <a:tcPr anchor="ctr"/>
                </a:tc>
                <a:tc>
                  <a:txBody>
                    <a:bodyPr/>
                    <a:lstStyle/>
                    <a:p>
                      <a:pPr algn="ctr"/>
                      <a:r>
                        <a:rPr lang="en-GB" sz="1000" dirty="0">
                          <a:latin typeface="Gill Sans MT" panose="020B0502020104020203" pitchFamily="34" charset="0"/>
                        </a:rPr>
                        <a:t>Pastoral</a:t>
                      </a:r>
                    </a:p>
                  </a:txBody>
                  <a:tcPr anchor="ctr"/>
                </a:tc>
                <a:tc gridSpan="4">
                  <a:txBody>
                    <a:bodyPr/>
                    <a:lstStyle/>
                    <a:p>
                      <a:pPr algn="ctr"/>
                      <a:r>
                        <a:rPr lang="en-GB" sz="1000" dirty="0">
                          <a:latin typeface="Gill Sans MT" panose="020B0502020104020203" pitchFamily="34" charset="0"/>
                        </a:rPr>
                        <a:t>End of Unit Quiz</a:t>
                      </a: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pPr marL="171450" indent="-171450">
                        <a:buFont typeface="Arial" panose="020B0604020202020204" pitchFamily="34" charset="0"/>
                        <a:buChar char="•"/>
                      </a:pPr>
                      <a:endParaRPr lang="en-GB" sz="1000" dirty="0">
                        <a:latin typeface="Gill Sans MT" panose="020B0502020104020203" pitchFamily="34" charset="0"/>
                      </a:endParaRPr>
                    </a:p>
                  </a:txBody>
                  <a:tcPr anchor="ctr"/>
                </a:tc>
                <a:tc>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2769555873"/>
                  </a:ext>
                </a:extLst>
              </a:tr>
            </a:tbl>
          </a:graphicData>
        </a:graphic>
      </p:graphicFrame>
      <p:sp>
        <p:nvSpPr>
          <p:cNvPr id="6" name="Rectangle 5">
            <a:extLst>
              <a:ext uri="{FF2B5EF4-FFF2-40B4-BE49-F238E27FC236}">
                <a16:creationId xmlns:a16="http://schemas.microsoft.com/office/drawing/2014/main" id="{9EA95989-9300-4D48-B435-06F5D1260D45}"/>
              </a:ext>
            </a:extLst>
          </p:cNvPr>
          <p:cNvSpPr/>
          <p:nvPr/>
        </p:nvSpPr>
        <p:spPr>
          <a:xfrm>
            <a:off x="138953" y="895450"/>
            <a:ext cx="9596718" cy="73866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400" dirty="0">
                <a:latin typeface="Gill Sans MT" panose="020B0502020104020203" pitchFamily="34" charset="0"/>
              </a:rPr>
              <a:t>Throughout our health curriculum we have sought to give issues of physical and mental health equal status and emphasis. In this final unit we recognise the particular challenges Year 11 and the transition to adult life can present to our students mental health and equip them with the knowledge, understanding and skills to promote positive mental health in the months to come.</a:t>
            </a:r>
          </a:p>
        </p:txBody>
      </p:sp>
    </p:spTree>
    <p:extLst>
      <p:ext uri="{BB962C8B-B14F-4D97-AF65-F5344CB8AC3E}">
        <p14:creationId xmlns:p14="http://schemas.microsoft.com/office/powerpoint/2010/main" val="14603288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3FD1E50-BB8D-450D-94E1-6206249C7FCC}"/>
              </a:ext>
            </a:extLst>
          </p:cNvPr>
          <p:cNvGraphicFramePr>
            <a:graphicFrameLocks noGrp="1"/>
          </p:cNvGraphicFramePr>
          <p:nvPr>
            <p:extLst>
              <p:ext uri="{D42A27DB-BD31-4B8C-83A1-F6EECF244321}">
                <p14:modId xmlns:p14="http://schemas.microsoft.com/office/powerpoint/2010/main" val="1376288736"/>
              </p:ext>
            </p:extLst>
          </p:nvPr>
        </p:nvGraphicFramePr>
        <p:xfrm>
          <a:off x="1651000" y="114858"/>
          <a:ext cx="6604000" cy="670560"/>
        </p:xfrm>
        <a:graphic>
          <a:graphicData uri="http://schemas.openxmlformats.org/drawingml/2006/table">
            <a:tbl>
              <a:tblPr firstRow="1" bandRow="1">
                <a:tableStyleId>{08FB837D-C827-4EFA-A057-4D05807E0F7C}</a:tableStyleId>
              </a:tblPr>
              <a:tblGrid>
                <a:gridCol w="6604000">
                  <a:extLst>
                    <a:ext uri="{9D8B030D-6E8A-4147-A177-3AD203B41FA5}">
                      <a16:colId xmlns:a16="http://schemas.microsoft.com/office/drawing/2014/main" val="2446407279"/>
                    </a:ext>
                  </a:extLst>
                </a:gridCol>
              </a:tblGrid>
              <a:tr h="0">
                <a:tc>
                  <a:txBody>
                    <a:bodyPr/>
                    <a:lstStyle/>
                    <a:p>
                      <a:pPr algn="ctr"/>
                      <a:r>
                        <a:rPr lang="en-GB" dirty="0">
                          <a:solidFill>
                            <a:sysClr val="windowText" lastClr="000000"/>
                          </a:solidFill>
                          <a:latin typeface="Gill Sans MT" panose="020B0502020104020203" pitchFamily="34" charset="0"/>
                        </a:rPr>
                        <a:t>Year 11 Unit 3: Life in the Wider World</a:t>
                      </a:r>
                    </a:p>
                  </a:txBody>
                  <a:tcPr/>
                </a:tc>
                <a:extLst>
                  <a:ext uri="{0D108BD9-81ED-4DB2-BD59-A6C34878D82A}">
                    <a16:rowId xmlns:a16="http://schemas.microsoft.com/office/drawing/2014/main" val="1534839487"/>
                  </a:ext>
                </a:extLst>
              </a:tr>
              <a:tr h="0">
                <a:tc>
                  <a:txBody>
                    <a:bodyPr/>
                    <a:lstStyle/>
                    <a:p>
                      <a:pPr algn="ctr"/>
                      <a:r>
                        <a:rPr lang="en-GB" sz="1400" dirty="0">
                          <a:solidFill>
                            <a:sysClr val="windowText" lastClr="000000"/>
                          </a:solidFill>
                          <a:latin typeface="Gill Sans MT" panose="020B0502020104020203" pitchFamily="34" charset="0"/>
                        </a:rPr>
                        <a:t>How does the law protect young people?</a:t>
                      </a:r>
                    </a:p>
                  </a:txBody>
                  <a:tcPr/>
                </a:tc>
                <a:extLst>
                  <a:ext uri="{0D108BD9-81ED-4DB2-BD59-A6C34878D82A}">
                    <a16:rowId xmlns:a16="http://schemas.microsoft.com/office/drawing/2014/main" val="509136530"/>
                  </a:ext>
                </a:extLst>
              </a:tr>
            </a:tbl>
          </a:graphicData>
        </a:graphic>
      </p:graphicFrame>
      <p:graphicFrame>
        <p:nvGraphicFramePr>
          <p:cNvPr id="5" name="Table 4">
            <a:extLst>
              <a:ext uri="{FF2B5EF4-FFF2-40B4-BE49-F238E27FC236}">
                <a16:creationId xmlns:a16="http://schemas.microsoft.com/office/drawing/2014/main" id="{2BD6F14D-5735-4CCC-812D-1BE1E5C02B11}"/>
              </a:ext>
            </a:extLst>
          </p:cNvPr>
          <p:cNvGraphicFramePr>
            <a:graphicFrameLocks noGrp="1"/>
          </p:cNvGraphicFramePr>
          <p:nvPr>
            <p:extLst>
              <p:ext uri="{D42A27DB-BD31-4B8C-83A1-F6EECF244321}">
                <p14:modId xmlns:p14="http://schemas.microsoft.com/office/powerpoint/2010/main" val="3361722606"/>
              </p:ext>
            </p:extLst>
          </p:nvPr>
        </p:nvGraphicFramePr>
        <p:xfrm>
          <a:off x="154641" y="1744146"/>
          <a:ext cx="9596718" cy="4054453"/>
        </p:xfrm>
        <a:graphic>
          <a:graphicData uri="http://schemas.openxmlformats.org/drawingml/2006/table">
            <a:tbl>
              <a:tblPr firstRow="1" bandRow="1">
                <a:tableStyleId>{5940675A-B579-460E-94D1-54222C63F5DA}</a:tableStyleId>
              </a:tblPr>
              <a:tblGrid>
                <a:gridCol w="578654">
                  <a:extLst>
                    <a:ext uri="{9D8B030D-6E8A-4147-A177-3AD203B41FA5}">
                      <a16:colId xmlns:a16="http://schemas.microsoft.com/office/drawing/2014/main" val="1822299965"/>
                    </a:ext>
                  </a:extLst>
                </a:gridCol>
                <a:gridCol w="798282">
                  <a:extLst>
                    <a:ext uri="{9D8B030D-6E8A-4147-A177-3AD203B41FA5}">
                      <a16:colId xmlns:a16="http://schemas.microsoft.com/office/drawing/2014/main" val="3189252040"/>
                    </a:ext>
                  </a:extLst>
                </a:gridCol>
                <a:gridCol w="1930244">
                  <a:extLst>
                    <a:ext uri="{9D8B030D-6E8A-4147-A177-3AD203B41FA5}">
                      <a16:colId xmlns:a16="http://schemas.microsoft.com/office/drawing/2014/main" val="1227866142"/>
                    </a:ext>
                  </a:extLst>
                </a:gridCol>
                <a:gridCol w="1930244">
                  <a:extLst>
                    <a:ext uri="{9D8B030D-6E8A-4147-A177-3AD203B41FA5}">
                      <a16:colId xmlns:a16="http://schemas.microsoft.com/office/drawing/2014/main" val="4254456650"/>
                    </a:ext>
                  </a:extLst>
                </a:gridCol>
                <a:gridCol w="1930244">
                  <a:extLst>
                    <a:ext uri="{9D8B030D-6E8A-4147-A177-3AD203B41FA5}">
                      <a16:colId xmlns:a16="http://schemas.microsoft.com/office/drawing/2014/main" val="1644052347"/>
                    </a:ext>
                  </a:extLst>
                </a:gridCol>
                <a:gridCol w="1930244">
                  <a:extLst>
                    <a:ext uri="{9D8B030D-6E8A-4147-A177-3AD203B41FA5}">
                      <a16:colId xmlns:a16="http://schemas.microsoft.com/office/drawing/2014/main" val="997907369"/>
                    </a:ext>
                  </a:extLst>
                </a:gridCol>
                <a:gridCol w="498806">
                  <a:extLst>
                    <a:ext uri="{9D8B030D-6E8A-4147-A177-3AD203B41FA5}">
                      <a16:colId xmlns:a16="http://schemas.microsoft.com/office/drawing/2014/main" val="223221432"/>
                    </a:ext>
                  </a:extLst>
                </a:gridCol>
              </a:tblGrid>
              <a:tr h="231588">
                <a:tc>
                  <a:txBody>
                    <a:bodyPr/>
                    <a:lstStyle/>
                    <a:p>
                      <a:pPr algn="l"/>
                      <a:r>
                        <a:rPr lang="en-GB" sz="1000" dirty="0">
                          <a:latin typeface="Gill Sans MT" panose="020B0502020104020203" pitchFamily="34" charset="0"/>
                        </a:rPr>
                        <a:t>Session</a:t>
                      </a:r>
                    </a:p>
                  </a:txBody>
                  <a:tcPr anchor="ctr"/>
                </a:tc>
                <a:tc>
                  <a:txBody>
                    <a:bodyPr/>
                    <a:lstStyle/>
                    <a:p>
                      <a:pPr algn="l"/>
                      <a:r>
                        <a:rPr lang="en-GB" sz="1000" dirty="0">
                          <a:latin typeface="Gill Sans MT" panose="020B0502020104020203" pitchFamily="34" charset="0"/>
                        </a:rPr>
                        <a:t>Format</a:t>
                      </a:r>
                    </a:p>
                  </a:txBody>
                  <a:tcPr anchor="ctr"/>
                </a:tc>
                <a:tc>
                  <a:txBody>
                    <a:bodyPr/>
                    <a:lstStyle/>
                    <a:p>
                      <a:pPr algn="l"/>
                      <a:r>
                        <a:rPr lang="en-GB" sz="1000" dirty="0">
                          <a:latin typeface="Gill Sans MT" panose="020B0502020104020203" pitchFamily="34" charset="0"/>
                        </a:rPr>
                        <a:t>Heading</a:t>
                      </a:r>
                    </a:p>
                  </a:txBody>
                  <a:tcPr/>
                </a:tc>
                <a:tc>
                  <a:txBody>
                    <a:bodyPr/>
                    <a:lstStyle/>
                    <a:p>
                      <a:pPr algn="l"/>
                      <a:r>
                        <a:rPr lang="en-GB" sz="1000" dirty="0">
                          <a:latin typeface="Gill Sans MT" panose="020B0502020104020203" pitchFamily="34" charset="0"/>
                        </a:rPr>
                        <a:t>What are we learning?</a:t>
                      </a:r>
                    </a:p>
                  </a:txBody>
                  <a:tcPr/>
                </a:tc>
                <a:tc>
                  <a:txBody>
                    <a:bodyPr/>
                    <a:lstStyle/>
                    <a:p>
                      <a:pPr algn="l"/>
                      <a:r>
                        <a:rPr lang="en-GB" sz="1000" dirty="0">
                          <a:latin typeface="Gill Sans MT" panose="020B0502020104020203" pitchFamily="34" charset="0"/>
                        </a:rPr>
                        <a:t>Why now?</a:t>
                      </a:r>
                    </a:p>
                  </a:txBody>
                  <a:tcPr/>
                </a:tc>
                <a:tc>
                  <a:txBody>
                    <a:bodyPr/>
                    <a:lstStyle/>
                    <a:p>
                      <a:pPr algn="l"/>
                      <a:r>
                        <a:rPr lang="en-GB" sz="1000" dirty="0">
                          <a:latin typeface="Gill Sans MT" panose="020B0502020104020203" pitchFamily="34" charset="0"/>
                        </a:rPr>
                        <a:t>Key Questions</a:t>
                      </a:r>
                    </a:p>
                  </a:txBody>
                  <a:tcPr/>
                </a:tc>
                <a:tc>
                  <a:txBody>
                    <a:bodyPr/>
                    <a:lstStyle/>
                    <a:p>
                      <a:pPr algn="l"/>
                      <a:r>
                        <a:rPr lang="en-GB" sz="600" dirty="0">
                          <a:latin typeface="Gill Sans MT" panose="020B0502020104020203" pitchFamily="34" charset="0"/>
                        </a:rPr>
                        <a:t>Statutory Content</a:t>
                      </a:r>
                    </a:p>
                  </a:txBody>
                  <a:tcPr/>
                </a:tc>
                <a:extLst>
                  <a:ext uri="{0D108BD9-81ED-4DB2-BD59-A6C34878D82A}">
                    <a16:rowId xmlns:a16="http://schemas.microsoft.com/office/drawing/2014/main" val="2652338647"/>
                  </a:ext>
                </a:extLst>
              </a:tr>
              <a:tr h="665815">
                <a:tc>
                  <a:txBody>
                    <a:bodyPr/>
                    <a:lstStyle/>
                    <a:p>
                      <a:pPr algn="ctr"/>
                      <a:r>
                        <a:rPr lang="en-GB" sz="1000" dirty="0">
                          <a:latin typeface="Gill Sans MT" panose="020B0502020104020203" pitchFamily="34" charset="0"/>
                        </a:rPr>
                        <a:t>1</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How can I keep myself safe in relation to potential abuses from adults?</a:t>
                      </a:r>
                    </a:p>
                  </a:txBody>
                  <a:tcPr anchor="ctr"/>
                </a:tc>
                <a:tc>
                  <a:txBody>
                    <a:bodyPr/>
                    <a:lstStyle/>
                    <a:p>
                      <a:pPr algn="l"/>
                      <a:r>
                        <a:rPr lang="en-GB" sz="1000" dirty="0">
                          <a:latin typeface="Gill Sans MT" panose="020B0502020104020203" pitchFamily="34" charset="0"/>
                        </a:rPr>
                        <a:t>A lesson designed to examine examples of how young people are protected in law.</a:t>
                      </a:r>
                    </a:p>
                  </a:txBody>
                  <a:tcPr anchor="ctr"/>
                </a:tc>
                <a:tc>
                  <a:txBody>
                    <a:bodyPr/>
                    <a:lstStyle/>
                    <a:p>
                      <a:pPr algn="l"/>
                      <a:r>
                        <a:rPr lang="en-GB" sz="1000" dirty="0">
                          <a:latin typeface="Gill Sans MT" panose="020B0502020104020203" pitchFamily="34" charset="0"/>
                        </a:rPr>
                        <a:t>We know that in our local region and beyond young people can be affected by gang culture and drawn into County Lines drug supply. We want to equip young people with an understanding of this to be able to stay safe.</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is gang culture and county lines?</a:t>
                      </a:r>
                    </a:p>
                    <a:p>
                      <a:pPr marL="171450" indent="-171450" algn="l">
                        <a:buFont typeface="Arial" panose="020B0604020202020204" pitchFamily="34" charset="0"/>
                        <a:buChar char="•"/>
                      </a:pPr>
                      <a:r>
                        <a:rPr lang="en-GB" sz="1000" dirty="0">
                          <a:latin typeface="Gill Sans MT" panose="020B0502020104020203" pitchFamily="34" charset="0"/>
                        </a:rPr>
                        <a:t>What steps can I take if I am concerned regarding this?</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518467286"/>
                  </a:ext>
                </a:extLst>
              </a:tr>
              <a:tr h="231588">
                <a:tc>
                  <a:txBody>
                    <a:bodyPr/>
                    <a:lstStyle/>
                    <a:p>
                      <a:pPr algn="ctr"/>
                      <a:r>
                        <a:rPr lang="en-GB" sz="1000" dirty="0">
                          <a:latin typeface="Gill Sans MT" panose="020B0502020104020203" pitchFamily="34" charset="0"/>
                        </a:rPr>
                        <a:t>2</a:t>
                      </a:r>
                    </a:p>
                  </a:txBody>
                  <a:tcPr anchor="ctr"/>
                </a:tc>
                <a:tc gridSpan="6">
                  <a:txBody>
                    <a:bodyPr/>
                    <a:lstStyle/>
                    <a:p>
                      <a:pPr algn="ctr"/>
                      <a:r>
                        <a:rPr lang="en-GB" sz="1000" dirty="0">
                          <a:latin typeface="Gill Sans MT" panose="020B0502020104020203" pitchFamily="34" charset="0"/>
                        </a:rPr>
                        <a:t>Pastoral Follow Up</a:t>
                      </a:r>
                    </a:p>
                  </a:txBody>
                  <a:tcPr anchor="ctr"/>
                </a:tc>
                <a:tc hMerge="1">
                  <a:txBody>
                    <a:bodyPr/>
                    <a:lstStyle/>
                    <a:p>
                      <a:pPr algn="ctr"/>
                      <a:endParaRPr lang="en-GB" sz="1000" dirty="0">
                        <a:latin typeface="Gill Sans MT" panose="020B0502020104020203" pitchFamily="34" charset="0"/>
                      </a:endParaRPr>
                    </a:p>
                  </a:txBody>
                  <a:tcPr anchor="ctr"/>
                </a:tc>
                <a:tc hMerge="1">
                  <a:txBody>
                    <a:bodyPr/>
                    <a:lstStyle/>
                    <a:p>
                      <a:pPr algn="l"/>
                      <a:endParaRPr lang="en-GB" sz="1000" dirty="0">
                        <a:latin typeface="Gill Sans MT" panose="020B0502020104020203" pitchFamily="34" charset="0"/>
                      </a:endParaRPr>
                    </a:p>
                  </a:txBody>
                  <a:tcPr anchor="ctr"/>
                </a:tc>
                <a:tc hMerge="1">
                  <a:txBody>
                    <a:bodyPr/>
                    <a:lstStyle/>
                    <a:p>
                      <a:pPr marL="0" indent="0" algn="l">
                        <a:buFont typeface="Arial" panose="020B0604020202020204" pitchFamily="34" charset="0"/>
                        <a:buNone/>
                      </a:pPr>
                      <a:endParaRPr lang="en-GB" sz="1000" dirty="0">
                        <a:latin typeface="Gill Sans MT" panose="020B0502020104020203" pitchFamily="34" charset="0"/>
                      </a:endParaRPr>
                    </a:p>
                  </a:txBody>
                  <a:tcPr anchor="ctr"/>
                </a:tc>
                <a:tc hMerge="1">
                  <a:txBody>
                    <a:bodyPr/>
                    <a:lstStyle/>
                    <a:p>
                      <a:pPr marL="171450" indent="-171450" algn="l">
                        <a:buFont typeface="Arial" panose="020B0604020202020204" pitchFamily="34" charset="0"/>
                        <a:buChar char="•"/>
                      </a:pPr>
                      <a:endParaRPr lang="en-GB" sz="1000" dirty="0">
                        <a:latin typeface="Gill Sans MT" panose="020B0502020104020203" pitchFamily="34" charset="0"/>
                      </a:endParaRPr>
                    </a:p>
                  </a:txBody>
                  <a:tcPr anchor="ctr"/>
                </a:tc>
                <a:tc hMerge="1">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179398759"/>
                  </a:ext>
                </a:extLst>
              </a:tr>
              <a:tr h="810558">
                <a:tc>
                  <a:txBody>
                    <a:bodyPr/>
                    <a:lstStyle/>
                    <a:p>
                      <a:pPr algn="ctr"/>
                      <a:r>
                        <a:rPr lang="en-GB" sz="1000" dirty="0">
                          <a:latin typeface="Gill Sans MT" panose="020B0502020104020203" pitchFamily="34" charset="0"/>
                        </a:rPr>
                        <a:t>3</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What is radicalisation and how can it be avoided?</a:t>
                      </a:r>
                    </a:p>
                  </a:txBody>
                  <a:tcPr anchor="ctr"/>
                </a:tc>
                <a:tc>
                  <a:txBody>
                    <a:bodyPr/>
                    <a:lstStyle/>
                    <a:p>
                      <a:pPr algn="l"/>
                      <a:r>
                        <a:rPr lang="en-GB" sz="1000" dirty="0">
                          <a:latin typeface="Gill Sans MT" panose="020B0502020104020203" pitchFamily="34" charset="0"/>
                        </a:rPr>
                        <a:t>A session designed to outline the potential dangers of radicalisation from a range of sources.</a:t>
                      </a:r>
                    </a:p>
                  </a:txBody>
                  <a:tcPr anchor="ctr"/>
                </a:tc>
                <a:tc>
                  <a:txBody>
                    <a:bodyPr/>
                    <a:lstStyle/>
                    <a:p>
                      <a:pPr algn="l"/>
                      <a:r>
                        <a:rPr lang="en-GB" sz="1000" dirty="0">
                          <a:latin typeface="Gill Sans MT" panose="020B0502020104020203" pitchFamily="34" charset="0"/>
                        </a:rPr>
                        <a:t>We know that young people can be vulnerable to radicalisation and that certain aspects may be more prevalent in society at any given time (e.g. </a:t>
                      </a:r>
                      <a:r>
                        <a:rPr lang="en-GB" sz="1000" dirty="0" err="1">
                          <a:latin typeface="Gill Sans MT" panose="020B0502020104020203" pitchFamily="34" charset="0"/>
                        </a:rPr>
                        <a:t>incel</a:t>
                      </a:r>
                      <a:r>
                        <a:rPr lang="en-GB" sz="1000" dirty="0">
                          <a:latin typeface="Gill Sans MT" panose="020B0502020104020203" pitchFamily="34" charset="0"/>
                        </a:rPr>
                        <a:t> culture).</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is radicalisation?</a:t>
                      </a:r>
                    </a:p>
                    <a:p>
                      <a:pPr marL="171450" indent="-171450" algn="l">
                        <a:buFont typeface="Arial" panose="020B0604020202020204" pitchFamily="34" charset="0"/>
                        <a:buChar char="•"/>
                      </a:pPr>
                      <a:r>
                        <a:rPr lang="en-GB" sz="1000" dirty="0">
                          <a:latin typeface="Gill Sans MT" panose="020B0502020104020203" pitchFamily="34" charset="0"/>
                        </a:rPr>
                        <a:t>What support is available for victims of radicalisation?</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820297890"/>
                  </a:ext>
                </a:extLst>
              </a:tr>
              <a:tr h="231588">
                <a:tc>
                  <a:txBody>
                    <a:bodyPr/>
                    <a:lstStyle/>
                    <a:p>
                      <a:pPr algn="ctr"/>
                      <a:r>
                        <a:rPr lang="en-GB" sz="1000" dirty="0">
                          <a:latin typeface="Gill Sans MT" panose="020B0502020104020203" pitchFamily="34" charset="0"/>
                        </a:rPr>
                        <a:t>4</a:t>
                      </a:r>
                    </a:p>
                  </a:txBody>
                  <a:tcPr anchor="ctr"/>
                </a:tc>
                <a:tc gridSpan="6">
                  <a:txBody>
                    <a:bodyPr/>
                    <a:lstStyle/>
                    <a:p>
                      <a:pPr algn="ctr"/>
                      <a:r>
                        <a:rPr lang="en-GB" sz="1000" dirty="0">
                          <a:latin typeface="Gill Sans MT" panose="020B0502020104020203" pitchFamily="34" charset="0"/>
                        </a:rPr>
                        <a:t>Pastoral</a:t>
                      </a:r>
                    </a:p>
                  </a:txBody>
                  <a:tcPr anchor="ctr"/>
                </a:tc>
                <a:tc hMerge="1">
                  <a:txBody>
                    <a:bodyPr/>
                    <a:lstStyle/>
                    <a:p>
                      <a:pPr algn="ctr"/>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892105629"/>
                  </a:ext>
                </a:extLst>
              </a:tr>
              <a:tr h="955300">
                <a:tc>
                  <a:txBody>
                    <a:bodyPr/>
                    <a:lstStyle/>
                    <a:p>
                      <a:pPr algn="ctr"/>
                      <a:r>
                        <a:rPr lang="en-GB" sz="1000" dirty="0">
                          <a:latin typeface="Gill Sans MT" panose="020B0502020104020203" pitchFamily="34" charset="0"/>
                        </a:rPr>
                        <a:t>5</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How does stalking and harassment affect people?</a:t>
                      </a:r>
                    </a:p>
                  </a:txBody>
                  <a:tcPr anchor="ctr"/>
                </a:tc>
                <a:tc>
                  <a:txBody>
                    <a:bodyPr/>
                    <a:lstStyle/>
                    <a:p>
                      <a:pPr algn="l"/>
                      <a:r>
                        <a:rPr lang="en-GB" sz="1000" dirty="0">
                          <a:latin typeface="Gill Sans MT" panose="020B0502020104020203" pitchFamily="34" charset="0"/>
                        </a:rPr>
                        <a:t>A lesson designed to explore sexual harassment and stalking and how young people are protected by the law.</a:t>
                      </a:r>
                    </a:p>
                  </a:txBody>
                  <a:tcPr anchor="ctr"/>
                </a:tc>
                <a:tc>
                  <a:txBody>
                    <a:bodyPr/>
                    <a:lstStyle/>
                    <a:p>
                      <a:pPr algn="l"/>
                      <a:r>
                        <a:rPr lang="en-GB" sz="1000" dirty="0">
                          <a:latin typeface="Gill Sans MT" panose="020B0502020104020203" pitchFamily="34" charset="0"/>
                        </a:rPr>
                        <a:t>Building on previous work in our relationships curriculum this session offers opportunities to reinforce central messages about healthy relationships.</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are sexual harassment and stalking?</a:t>
                      </a:r>
                    </a:p>
                    <a:p>
                      <a:pPr marL="171450" indent="-171450" algn="l">
                        <a:buFont typeface="Arial" panose="020B0604020202020204" pitchFamily="34" charset="0"/>
                        <a:buChar char="•"/>
                      </a:pPr>
                      <a:r>
                        <a:rPr lang="en-GB" sz="1000" dirty="0">
                          <a:latin typeface="Gill Sans MT" panose="020B0502020104020203" pitchFamily="34" charset="0"/>
                        </a:rPr>
                        <a:t>What support is available to victims of sexual harassment and stalking?</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070933834"/>
                  </a:ext>
                </a:extLst>
              </a:tr>
              <a:tr h="325473">
                <a:tc>
                  <a:txBody>
                    <a:bodyPr/>
                    <a:lstStyle/>
                    <a:p>
                      <a:pPr algn="ctr"/>
                      <a:r>
                        <a:rPr lang="en-GB" sz="1000" dirty="0">
                          <a:latin typeface="Gill Sans MT" panose="020B0502020104020203" pitchFamily="34" charset="0"/>
                        </a:rPr>
                        <a:t>6</a:t>
                      </a:r>
                    </a:p>
                  </a:txBody>
                  <a:tcPr anchor="ctr"/>
                </a:tc>
                <a:tc>
                  <a:txBody>
                    <a:bodyPr/>
                    <a:lstStyle/>
                    <a:p>
                      <a:pPr algn="ctr"/>
                      <a:r>
                        <a:rPr lang="en-GB" sz="1000" dirty="0">
                          <a:latin typeface="Gill Sans MT" panose="020B0502020104020203" pitchFamily="34" charset="0"/>
                        </a:rPr>
                        <a:t>Pastoral</a:t>
                      </a:r>
                    </a:p>
                  </a:txBody>
                  <a:tcPr anchor="ctr"/>
                </a:tc>
                <a:tc gridSpan="4">
                  <a:txBody>
                    <a:bodyPr/>
                    <a:lstStyle/>
                    <a:p>
                      <a:pPr algn="ctr"/>
                      <a:r>
                        <a:rPr lang="en-GB" sz="1000" dirty="0">
                          <a:latin typeface="Gill Sans MT" panose="020B0502020104020203" pitchFamily="34" charset="0"/>
                        </a:rPr>
                        <a:t>End of Unit Quiz</a:t>
                      </a: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pPr marL="171450" indent="-171450">
                        <a:buFont typeface="Arial" panose="020B0604020202020204" pitchFamily="34" charset="0"/>
                        <a:buChar char="•"/>
                      </a:pPr>
                      <a:endParaRPr lang="en-GB" sz="1000" dirty="0">
                        <a:latin typeface="Gill Sans MT" panose="020B0502020104020203" pitchFamily="34" charset="0"/>
                      </a:endParaRPr>
                    </a:p>
                  </a:txBody>
                  <a:tcPr anchor="ctr"/>
                </a:tc>
                <a:tc>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2769555873"/>
                  </a:ext>
                </a:extLst>
              </a:tr>
            </a:tbl>
          </a:graphicData>
        </a:graphic>
      </p:graphicFrame>
      <p:sp>
        <p:nvSpPr>
          <p:cNvPr id="2" name="Rectangle 1">
            <a:extLst>
              <a:ext uri="{FF2B5EF4-FFF2-40B4-BE49-F238E27FC236}">
                <a16:creationId xmlns:a16="http://schemas.microsoft.com/office/drawing/2014/main" id="{E9A568E6-1955-4C2A-BC77-8A2629146DB3}"/>
              </a:ext>
            </a:extLst>
          </p:cNvPr>
          <p:cNvSpPr/>
          <p:nvPr/>
        </p:nvSpPr>
        <p:spPr>
          <a:xfrm>
            <a:off x="154641" y="895450"/>
            <a:ext cx="9596718" cy="73866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400" dirty="0">
                <a:latin typeface="Gill Sans MT" panose="020B0502020104020203" pitchFamily="34" charset="0"/>
              </a:rPr>
              <a:t>There are important safeguarding messages we need to share with our oldest students, particularly as we will lose contact with some of them in the next year. We want to arms them with information in relation to specific examples. We will focus on the dangers of county lines drug supply, gang culture, radicalisation and harassment. 	</a:t>
            </a:r>
          </a:p>
        </p:txBody>
      </p:sp>
    </p:spTree>
    <p:extLst>
      <p:ext uri="{BB962C8B-B14F-4D97-AF65-F5344CB8AC3E}">
        <p14:creationId xmlns:p14="http://schemas.microsoft.com/office/powerpoint/2010/main" val="1675014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3620E-9B8A-4DFE-94B3-489CEEEFE9B5}"/>
              </a:ext>
            </a:extLst>
          </p:cNvPr>
          <p:cNvSpPr>
            <a:spLocks noGrp="1"/>
          </p:cNvSpPr>
          <p:nvPr>
            <p:ph type="title"/>
          </p:nvPr>
        </p:nvSpPr>
        <p:spPr>
          <a:xfrm>
            <a:off x="1086122" y="574440"/>
            <a:ext cx="5288797" cy="1077020"/>
          </a:xfrm>
        </p:spPr>
        <p:txBody>
          <a:bodyPr>
            <a:normAutofit fontScale="90000"/>
          </a:bodyPr>
          <a:lstStyle/>
          <a:p>
            <a:r>
              <a:rPr lang="en-GB" dirty="0">
                <a:latin typeface="Gill Sans MT" panose="020B0502020104020203" pitchFamily="34" charset="0"/>
              </a:rPr>
              <a:t>Curriculum Overview</a:t>
            </a:r>
            <a:br>
              <a:rPr lang="en-GB" dirty="0">
                <a:latin typeface="Gill Sans MT" panose="020B0502020104020203" pitchFamily="34" charset="0"/>
              </a:rPr>
            </a:br>
            <a:r>
              <a:rPr lang="en-GB" dirty="0">
                <a:latin typeface="Gill Sans MT" panose="020B0502020104020203" pitchFamily="34" charset="0"/>
              </a:rPr>
              <a:t>Area 1: </a:t>
            </a:r>
            <a:br>
              <a:rPr lang="en-GB" dirty="0">
                <a:latin typeface="Gill Sans MT" panose="020B0502020104020203" pitchFamily="34" charset="0"/>
              </a:rPr>
            </a:br>
            <a:r>
              <a:rPr lang="en-GB" dirty="0">
                <a:latin typeface="Gill Sans MT" panose="020B0502020104020203" pitchFamily="34" charset="0"/>
              </a:rPr>
              <a:t>Relationships</a:t>
            </a:r>
          </a:p>
        </p:txBody>
      </p:sp>
      <p:graphicFrame>
        <p:nvGraphicFramePr>
          <p:cNvPr id="5" name="Content Placeholder 4">
            <a:extLst>
              <a:ext uri="{FF2B5EF4-FFF2-40B4-BE49-F238E27FC236}">
                <a16:creationId xmlns:a16="http://schemas.microsoft.com/office/drawing/2014/main" id="{A7B68555-B03B-44EE-8C5A-E62BDFF4002C}"/>
              </a:ext>
            </a:extLst>
          </p:cNvPr>
          <p:cNvGraphicFramePr>
            <a:graphicFrameLocks noGrp="1"/>
          </p:cNvGraphicFramePr>
          <p:nvPr>
            <p:ph idx="1"/>
            <p:extLst/>
          </p:nvPr>
        </p:nvGraphicFramePr>
        <p:xfrm>
          <a:off x="1198265" y="2126258"/>
          <a:ext cx="2859818" cy="3824554"/>
        </p:xfrm>
        <a:graphic>
          <a:graphicData uri="http://schemas.openxmlformats.org/drawingml/2006/table">
            <a:tbl>
              <a:tblPr firstRow="1" bandRow="1">
                <a:tableStyleId>{5940675A-B579-460E-94D1-54222C63F5DA}</a:tableStyleId>
              </a:tblPr>
              <a:tblGrid>
                <a:gridCol w="715378">
                  <a:extLst>
                    <a:ext uri="{9D8B030D-6E8A-4147-A177-3AD203B41FA5}">
                      <a16:colId xmlns:a16="http://schemas.microsoft.com/office/drawing/2014/main" val="3216225471"/>
                    </a:ext>
                  </a:extLst>
                </a:gridCol>
                <a:gridCol w="2144440">
                  <a:extLst>
                    <a:ext uri="{9D8B030D-6E8A-4147-A177-3AD203B41FA5}">
                      <a16:colId xmlns:a16="http://schemas.microsoft.com/office/drawing/2014/main" val="2431553250"/>
                    </a:ext>
                  </a:extLst>
                </a:gridCol>
              </a:tblGrid>
              <a:tr h="772133">
                <a:tc>
                  <a:txBody>
                    <a:bodyPr/>
                    <a:lstStyle/>
                    <a:p>
                      <a:pPr algn="ctr"/>
                      <a:r>
                        <a:rPr lang="en-GB" sz="1500" dirty="0">
                          <a:latin typeface="Gill Sans MT" panose="020B0502020104020203" pitchFamily="34" charset="0"/>
                        </a:rPr>
                        <a:t>Year </a:t>
                      </a:r>
                    </a:p>
                    <a:p>
                      <a:pPr algn="ctr"/>
                      <a:r>
                        <a:rPr lang="en-GB" sz="1500" dirty="0">
                          <a:latin typeface="Gill Sans MT" panose="020B0502020104020203" pitchFamily="34" charset="0"/>
                        </a:rPr>
                        <a:t>7</a:t>
                      </a:r>
                    </a:p>
                  </a:txBody>
                  <a:tcPr marL="74295" marR="74295" marT="37148" marB="37148"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dirty="0">
                          <a:latin typeface="Gill Sans MT" panose="020B0502020104020203" pitchFamily="34" charset="0"/>
                        </a:rPr>
                        <a:t>How can I develop positive relationships in secondary school?</a:t>
                      </a:r>
                    </a:p>
                  </a:txBody>
                  <a:tcPr marL="74295" marR="74295" marT="37148" marB="37148" anchor="ctr"/>
                </a:tc>
                <a:extLst>
                  <a:ext uri="{0D108BD9-81ED-4DB2-BD59-A6C34878D82A}">
                    <a16:rowId xmlns:a16="http://schemas.microsoft.com/office/drawing/2014/main" val="2120833956"/>
                  </a:ext>
                </a:extLst>
              </a:tr>
              <a:tr h="540493">
                <a:tc>
                  <a:txBody>
                    <a:bodyPr/>
                    <a:lstStyle/>
                    <a:p>
                      <a:pPr algn="ctr"/>
                      <a:r>
                        <a:rPr lang="en-GB" sz="1500" dirty="0">
                          <a:latin typeface="Gill Sans MT" panose="020B0502020104020203" pitchFamily="34" charset="0"/>
                        </a:rPr>
                        <a:t>Year </a:t>
                      </a:r>
                    </a:p>
                    <a:p>
                      <a:pPr algn="ctr"/>
                      <a:r>
                        <a:rPr lang="en-GB" sz="1500" dirty="0">
                          <a:latin typeface="Gill Sans MT" panose="020B0502020104020203" pitchFamily="34" charset="0"/>
                        </a:rPr>
                        <a:t>8</a:t>
                      </a:r>
                    </a:p>
                  </a:txBody>
                  <a:tcPr marL="74295" marR="74295" marT="37148" marB="37148"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dirty="0">
                          <a:latin typeface="Gill Sans MT" panose="020B0502020104020203" pitchFamily="34" charset="0"/>
                        </a:rPr>
                        <a:t>Why are families an important part of society?</a:t>
                      </a:r>
                    </a:p>
                  </a:txBody>
                  <a:tcPr marL="74295" marR="74295" marT="37148" marB="37148" anchor="ctr"/>
                </a:tc>
                <a:extLst>
                  <a:ext uri="{0D108BD9-81ED-4DB2-BD59-A6C34878D82A}">
                    <a16:rowId xmlns:a16="http://schemas.microsoft.com/office/drawing/2014/main" val="1458024305"/>
                  </a:ext>
                </a:extLst>
              </a:tr>
              <a:tr h="742950">
                <a:tc>
                  <a:txBody>
                    <a:bodyPr/>
                    <a:lstStyle/>
                    <a:p>
                      <a:pPr algn="ctr"/>
                      <a:r>
                        <a:rPr lang="en-GB" sz="1500" dirty="0">
                          <a:latin typeface="Gill Sans MT" panose="020B0502020104020203" pitchFamily="34" charset="0"/>
                        </a:rPr>
                        <a:t>Year </a:t>
                      </a:r>
                    </a:p>
                    <a:p>
                      <a:pPr algn="ctr"/>
                      <a:r>
                        <a:rPr lang="en-GB" sz="1500" dirty="0">
                          <a:latin typeface="Gill Sans MT" panose="020B0502020104020203" pitchFamily="34" charset="0"/>
                        </a:rPr>
                        <a:t>9 </a:t>
                      </a:r>
                    </a:p>
                  </a:txBody>
                  <a:tcPr marL="74295" marR="74295" marT="37148" marB="37148"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dirty="0">
                          <a:latin typeface="Gill Sans MT" panose="020B0502020104020203" pitchFamily="34" charset="0"/>
                        </a:rPr>
                        <a:t>What are the features of healthy intimate relationships?</a:t>
                      </a:r>
                    </a:p>
                  </a:txBody>
                  <a:tcPr marL="74295" marR="74295" marT="37148" marB="37148" anchor="ctr"/>
                </a:tc>
                <a:extLst>
                  <a:ext uri="{0D108BD9-81ED-4DB2-BD59-A6C34878D82A}">
                    <a16:rowId xmlns:a16="http://schemas.microsoft.com/office/drawing/2014/main" val="826583602"/>
                  </a:ext>
                </a:extLst>
              </a:tr>
              <a:tr h="772133">
                <a:tc>
                  <a:txBody>
                    <a:bodyPr/>
                    <a:lstStyle/>
                    <a:p>
                      <a:pPr algn="ctr"/>
                      <a:r>
                        <a:rPr lang="en-GB" sz="1500" dirty="0">
                          <a:latin typeface="Gill Sans MT" panose="020B0502020104020203" pitchFamily="34" charset="0"/>
                        </a:rPr>
                        <a:t>Year 10</a:t>
                      </a:r>
                    </a:p>
                  </a:txBody>
                  <a:tcPr marL="74295" marR="74295" marT="37148" marB="37148"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dirty="0">
                          <a:latin typeface="Gill Sans MT" panose="020B0502020104020203" pitchFamily="34" charset="0"/>
                        </a:rPr>
                        <a:t>How can relationships go wrong? How can we avoid harms linked to his?</a:t>
                      </a:r>
                    </a:p>
                  </a:txBody>
                  <a:tcPr marL="74295" marR="74295" marT="37148" marB="37148" anchor="ctr"/>
                </a:tc>
                <a:extLst>
                  <a:ext uri="{0D108BD9-81ED-4DB2-BD59-A6C34878D82A}">
                    <a16:rowId xmlns:a16="http://schemas.microsoft.com/office/drawing/2014/main" val="179642154"/>
                  </a:ext>
                </a:extLst>
              </a:tr>
              <a:tr h="742950">
                <a:tc>
                  <a:txBody>
                    <a:bodyPr/>
                    <a:lstStyle/>
                    <a:p>
                      <a:pPr algn="ctr"/>
                      <a:r>
                        <a:rPr lang="en-GB" sz="1500" dirty="0">
                          <a:latin typeface="Gill Sans MT" panose="020B0502020104020203" pitchFamily="34" charset="0"/>
                        </a:rPr>
                        <a:t>Year 11</a:t>
                      </a:r>
                    </a:p>
                  </a:txBody>
                  <a:tcPr marL="74295" marR="74295" marT="37148" marB="37148"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dirty="0">
                          <a:latin typeface="Gill Sans MT" panose="020B0502020104020203" pitchFamily="34" charset="0"/>
                        </a:rPr>
                        <a:t>What challenges can relationships and families face?</a:t>
                      </a:r>
                    </a:p>
                  </a:txBody>
                  <a:tcPr marL="74295" marR="74295" marT="37148" marB="37148" anchor="ctr"/>
                </a:tc>
                <a:extLst>
                  <a:ext uri="{0D108BD9-81ED-4DB2-BD59-A6C34878D82A}">
                    <a16:rowId xmlns:a16="http://schemas.microsoft.com/office/drawing/2014/main" val="3028716147"/>
                  </a:ext>
                </a:extLst>
              </a:tr>
            </a:tbl>
          </a:graphicData>
        </a:graphic>
      </p:graphicFrame>
      <p:pic>
        <p:nvPicPr>
          <p:cNvPr id="7" name="Picture 6">
            <a:extLst>
              <a:ext uri="{FF2B5EF4-FFF2-40B4-BE49-F238E27FC236}">
                <a16:creationId xmlns:a16="http://schemas.microsoft.com/office/drawing/2014/main" id="{50732978-EF24-4A6C-8517-B23156DFBDF9}"/>
              </a:ext>
            </a:extLst>
          </p:cNvPr>
          <p:cNvPicPr>
            <a:picLocks noChangeAspect="1"/>
          </p:cNvPicPr>
          <p:nvPr/>
        </p:nvPicPr>
        <p:blipFill>
          <a:blip r:embed="rId2"/>
          <a:stretch>
            <a:fillRect/>
          </a:stretch>
        </p:blipFill>
        <p:spPr>
          <a:xfrm>
            <a:off x="4953001" y="18831"/>
            <a:ext cx="3950558" cy="3950558"/>
          </a:xfrm>
          <a:prstGeom prst="rect">
            <a:avLst/>
          </a:prstGeom>
        </p:spPr>
      </p:pic>
      <p:sp>
        <p:nvSpPr>
          <p:cNvPr id="8" name="Rectangle 7">
            <a:extLst>
              <a:ext uri="{FF2B5EF4-FFF2-40B4-BE49-F238E27FC236}">
                <a16:creationId xmlns:a16="http://schemas.microsoft.com/office/drawing/2014/main" id="{A1EE63F9-7666-4255-A7F7-366A0F977BF3}"/>
              </a:ext>
            </a:extLst>
          </p:cNvPr>
          <p:cNvSpPr/>
          <p:nvPr/>
        </p:nvSpPr>
        <p:spPr>
          <a:xfrm>
            <a:off x="4916123" y="3252573"/>
            <a:ext cx="4024313" cy="2268634"/>
          </a:xfrm>
          <a:prstGeom prst="rect">
            <a:avLst/>
          </a:prstGeom>
        </p:spPr>
        <p:txBody>
          <a:bodyPr>
            <a:spAutoFit/>
          </a:bodyPr>
          <a:lstStyle/>
          <a:p>
            <a:pPr algn="ctr"/>
            <a:r>
              <a:rPr lang="en-GB" sz="1463" b="1" dirty="0">
                <a:latin typeface="Gill Sans MT" panose="020B0502020104020203" pitchFamily="34" charset="0"/>
              </a:rPr>
              <a:t>For our young people to have the knowledge, understanding and skills needed to participate in happy and healthy relationships.</a:t>
            </a:r>
          </a:p>
          <a:p>
            <a:pPr algn="ctr"/>
            <a:endParaRPr lang="en-GB" sz="1463" b="1" dirty="0">
              <a:latin typeface="Gill Sans MT" panose="020B0502020104020203" pitchFamily="34" charset="0"/>
            </a:endParaRPr>
          </a:p>
          <a:p>
            <a:pPr algn="ctr"/>
            <a:r>
              <a:rPr lang="en-GB" sz="1138" dirty="0">
                <a:latin typeface="Gill Sans MT" panose="020B0502020104020203" pitchFamily="34" charset="0"/>
              </a:rPr>
              <a:t>Ranging from families to friendships and in time, more intimate relationships, we want our young people to be equipped for happy and healthy relationships. This will involve them developing a working understanding of the features of healthy relationships, as well as exposing them to some of the challenges that relationships face. </a:t>
            </a:r>
          </a:p>
        </p:txBody>
      </p:sp>
    </p:spTree>
    <p:extLst>
      <p:ext uri="{BB962C8B-B14F-4D97-AF65-F5344CB8AC3E}">
        <p14:creationId xmlns:p14="http://schemas.microsoft.com/office/powerpoint/2010/main" val="3974203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3620E-9B8A-4DFE-94B3-489CEEEFE9B5}"/>
              </a:ext>
            </a:extLst>
          </p:cNvPr>
          <p:cNvSpPr>
            <a:spLocks noGrp="1"/>
          </p:cNvSpPr>
          <p:nvPr>
            <p:ph type="title"/>
          </p:nvPr>
        </p:nvSpPr>
        <p:spPr>
          <a:xfrm>
            <a:off x="1103374" y="584073"/>
            <a:ext cx="5054897" cy="1077020"/>
          </a:xfrm>
        </p:spPr>
        <p:txBody>
          <a:bodyPr>
            <a:normAutofit fontScale="90000"/>
          </a:bodyPr>
          <a:lstStyle/>
          <a:p>
            <a:r>
              <a:rPr lang="en-GB" dirty="0">
                <a:latin typeface="Gill Sans MT" panose="020B0502020104020203" pitchFamily="34" charset="0"/>
              </a:rPr>
              <a:t>Curriculum Overview</a:t>
            </a:r>
            <a:br>
              <a:rPr lang="en-GB" dirty="0">
                <a:latin typeface="Gill Sans MT" panose="020B0502020104020203" pitchFamily="34" charset="0"/>
              </a:rPr>
            </a:br>
            <a:r>
              <a:rPr lang="en-GB" dirty="0">
                <a:latin typeface="Gill Sans MT" panose="020B0502020104020203" pitchFamily="34" charset="0"/>
              </a:rPr>
              <a:t>Area 2: </a:t>
            </a:r>
            <a:br>
              <a:rPr lang="en-GB" dirty="0">
                <a:latin typeface="Gill Sans MT" panose="020B0502020104020203" pitchFamily="34" charset="0"/>
              </a:rPr>
            </a:br>
            <a:r>
              <a:rPr lang="en-GB" dirty="0">
                <a:latin typeface="Gill Sans MT" panose="020B0502020104020203" pitchFamily="34" charset="0"/>
              </a:rPr>
              <a:t>Health and Wellbeing</a:t>
            </a:r>
          </a:p>
        </p:txBody>
      </p:sp>
      <p:graphicFrame>
        <p:nvGraphicFramePr>
          <p:cNvPr id="5" name="Content Placeholder 4">
            <a:extLst>
              <a:ext uri="{FF2B5EF4-FFF2-40B4-BE49-F238E27FC236}">
                <a16:creationId xmlns:a16="http://schemas.microsoft.com/office/drawing/2014/main" id="{A7B68555-B03B-44EE-8C5A-E62BDFF4002C}"/>
              </a:ext>
            </a:extLst>
          </p:cNvPr>
          <p:cNvGraphicFramePr>
            <a:graphicFrameLocks noGrp="1"/>
          </p:cNvGraphicFramePr>
          <p:nvPr>
            <p:ph idx="1"/>
            <p:extLst/>
          </p:nvPr>
        </p:nvGraphicFramePr>
        <p:xfrm>
          <a:off x="1198265" y="2126258"/>
          <a:ext cx="2859818" cy="3660609"/>
        </p:xfrm>
        <a:graphic>
          <a:graphicData uri="http://schemas.openxmlformats.org/drawingml/2006/table">
            <a:tbl>
              <a:tblPr firstRow="1" bandRow="1">
                <a:tableStyleId>{5940675A-B579-460E-94D1-54222C63F5DA}</a:tableStyleId>
              </a:tblPr>
              <a:tblGrid>
                <a:gridCol w="715378">
                  <a:extLst>
                    <a:ext uri="{9D8B030D-6E8A-4147-A177-3AD203B41FA5}">
                      <a16:colId xmlns:a16="http://schemas.microsoft.com/office/drawing/2014/main" val="3216225471"/>
                    </a:ext>
                  </a:extLst>
                </a:gridCol>
                <a:gridCol w="2144440">
                  <a:extLst>
                    <a:ext uri="{9D8B030D-6E8A-4147-A177-3AD203B41FA5}">
                      <a16:colId xmlns:a16="http://schemas.microsoft.com/office/drawing/2014/main" val="2431553250"/>
                    </a:ext>
                  </a:extLst>
                </a:gridCol>
              </a:tblGrid>
              <a:tr h="599191">
                <a:tc>
                  <a:txBody>
                    <a:bodyPr/>
                    <a:lstStyle/>
                    <a:p>
                      <a:pPr algn="ctr"/>
                      <a:r>
                        <a:rPr lang="en-GB" sz="1500" dirty="0">
                          <a:latin typeface="Gill Sans MT" panose="020B0502020104020203" pitchFamily="34" charset="0"/>
                        </a:rPr>
                        <a:t>Year </a:t>
                      </a:r>
                    </a:p>
                    <a:p>
                      <a:pPr algn="ctr"/>
                      <a:r>
                        <a:rPr lang="en-GB" sz="1500" dirty="0">
                          <a:latin typeface="Gill Sans MT" panose="020B0502020104020203" pitchFamily="34" charset="0"/>
                        </a:rPr>
                        <a:t>7</a:t>
                      </a:r>
                    </a:p>
                  </a:txBody>
                  <a:tcPr marL="74295" marR="74295" marT="37148" marB="37148" anchor="ctr"/>
                </a:tc>
                <a:tc>
                  <a:txBody>
                    <a:bodyPr/>
                    <a:lstStyle/>
                    <a:p>
                      <a:pPr algn="l"/>
                      <a:r>
                        <a:rPr lang="en-GB" sz="1500" dirty="0">
                          <a:latin typeface="Gill Sans MT" panose="020B0502020104020203" pitchFamily="34" charset="0"/>
                        </a:rPr>
                        <a:t>What steps can I take to be healthy and happy?</a:t>
                      </a:r>
                    </a:p>
                  </a:txBody>
                  <a:tcPr marL="74295" marR="74295" marT="37148" marB="37148" anchor="ctr"/>
                </a:tc>
                <a:extLst>
                  <a:ext uri="{0D108BD9-81ED-4DB2-BD59-A6C34878D82A}">
                    <a16:rowId xmlns:a16="http://schemas.microsoft.com/office/drawing/2014/main" val="2120833956"/>
                  </a:ext>
                </a:extLst>
              </a:tr>
              <a:tr h="540493">
                <a:tc>
                  <a:txBody>
                    <a:bodyPr/>
                    <a:lstStyle/>
                    <a:p>
                      <a:pPr algn="ctr"/>
                      <a:r>
                        <a:rPr lang="en-GB" sz="1500" dirty="0">
                          <a:latin typeface="Gill Sans MT" panose="020B0502020104020203" pitchFamily="34" charset="0"/>
                        </a:rPr>
                        <a:t>Year </a:t>
                      </a:r>
                    </a:p>
                    <a:p>
                      <a:pPr algn="ctr"/>
                      <a:r>
                        <a:rPr lang="en-GB" sz="1500" dirty="0">
                          <a:latin typeface="Gill Sans MT" panose="020B0502020104020203" pitchFamily="34" charset="0"/>
                        </a:rPr>
                        <a:t>8</a:t>
                      </a:r>
                    </a:p>
                  </a:txBody>
                  <a:tcPr marL="74295" marR="74295" marT="37148" marB="37148" anchor="ctr"/>
                </a:tc>
                <a:tc>
                  <a:txBody>
                    <a:bodyPr/>
                    <a:lstStyle/>
                    <a:p>
                      <a:pPr algn="l"/>
                      <a:r>
                        <a:rPr lang="en-GB" sz="1500" dirty="0">
                          <a:latin typeface="Gill Sans MT" panose="020B0502020104020203" pitchFamily="34" charset="0"/>
                        </a:rPr>
                        <a:t>How can I live a healthy and balanced lifestyle?</a:t>
                      </a:r>
                    </a:p>
                  </a:txBody>
                  <a:tcPr marL="74295" marR="74295" marT="37148" marB="37148" anchor="ctr"/>
                </a:tc>
                <a:extLst>
                  <a:ext uri="{0D108BD9-81ED-4DB2-BD59-A6C34878D82A}">
                    <a16:rowId xmlns:a16="http://schemas.microsoft.com/office/drawing/2014/main" val="1458024305"/>
                  </a:ext>
                </a:extLst>
              </a:tr>
              <a:tr h="965835">
                <a:tc>
                  <a:txBody>
                    <a:bodyPr/>
                    <a:lstStyle/>
                    <a:p>
                      <a:pPr algn="ctr"/>
                      <a:r>
                        <a:rPr lang="en-GB" sz="1500" dirty="0">
                          <a:latin typeface="Gill Sans MT" panose="020B0502020104020203" pitchFamily="34" charset="0"/>
                        </a:rPr>
                        <a:t>Year </a:t>
                      </a:r>
                    </a:p>
                    <a:p>
                      <a:pPr algn="ctr"/>
                      <a:r>
                        <a:rPr lang="en-GB" sz="1500" dirty="0">
                          <a:latin typeface="Gill Sans MT" panose="020B0502020104020203" pitchFamily="34" charset="0"/>
                        </a:rPr>
                        <a:t>9 </a:t>
                      </a:r>
                    </a:p>
                  </a:txBody>
                  <a:tcPr marL="74295" marR="74295" marT="37148" marB="37148" anchor="ctr"/>
                </a:tc>
                <a:tc>
                  <a:txBody>
                    <a:bodyPr/>
                    <a:lstStyle/>
                    <a:p>
                      <a:pPr algn="l"/>
                      <a:r>
                        <a:rPr lang="en-GB" sz="1500" dirty="0">
                          <a:latin typeface="Gill Sans MT" panose="020B0502020104020203" pitchFamily="34" charset="0"/>
                        </a:rPr>
                        <a:t>How can I make good decisions regarding alcohol, smoking and drugs?</a:t>
                      </a:r>
                    </a:p>
                  </a:txBody>
                  <a:tcPr marL="74295" marR="74295" marT="37148" marB="37148" anchor="ctr"/>
                </a:tc>
                <a:extLst>
                  <a:ext uri="{0D108BD9-81ED-4DB2-BD59-A6C34878D82A}">
                    <a16:rowId xmlns:a16="http://schemas.microsoft.com/office/drawing/2014/main" val="826583602"/>
                  </a:ext>
                </a:extLst>
              </a:tr>
              <a:tr h="772133">
                <a:tc>
                  <a:txBody>
                    <a:bodyPr/>
                    <a:lstStyle/>
                    <a:p>
                      <a:pPr algn="ctr"/>
                      <a:r>
                        <a:rPr lang="en-GB" sz="1500" dirty="0">
                          <a:latin typeface="Gill Sans MT" panose="020B0502020104020203" pitchFamily="34" charset="0"/>
                        </a:rPr>
                        <a:t>Year 10</a:t>
                      </a:r>
                    </a:p>
                  </a:txBody>
                  <a:tcPr marL="74295" marR="74295" marT="37148" marB="37148" anchor="ctr"/>
                </a:tc>
                <a:tc>
                  <a:txBody>
                    <a:bodyPr/>
                    <a:lstStyle/>
                    <a:p>
                      <a:pPr algn="l"/>
                      <a:r>
                        <a:rPr lang="en-GB" sz="1500" dirty="0">
                          <a:latin typeface="Gill Sans MT" panose="020B0502020104020203" pitchFamily="34" charset="0"/>
                        </a:rPr>
                        <a:t>What choices do adults have linked to their health and wellbeing?</a:t>
                      </a:r>
                    </a:p>
                  </a:txBody>
                  <a:tcPr marL="74295" marR="74295" marT="37148" marB="37148" anchor="ctr"/>
                </a:tc>
                <a:extLst>
                  <a:ext uri="{0D108BD9-81ED-4DB2-BD59-A6C34878D82A}">
                    <a16:rowId xmlns:a16="http://schemas.microsoft.com/office/drawing/2014/main" val="179642154"/>
                  </a:ext>
                </a:extLst>
              </a:tr>
              <a:tr h="742950">
                <a:tc>
                  <a:txBody>
                    <a:bodyPr/>
                    <a:lstStyle/>
                    <a:p>
                      <a:pPr algn="ctr"/>
                      <a:r>
                        <a:rPr lang="en-GB" sz="1500" dirty="0">
                          <a:latin typeface="Gill Sans MT" panose="020B0502020104020203" pitchFamily="34" charset="0"/>
                        </a:rPr>
                        <a:t>Year 11</a:t>
                      </a:r>
                    </a:p>
                  </a:txBody>
                  <a:tcPr marL="74295" marR="74295" marT="37148" marB="37148" anchor="ctr"/>
                </a:tc>
                <a:tc>
                  <a:txBody>
                    <a:bodyPr/>
                    <a:lstStyle/>
                    <a:p>
                      <a:pPr algn="l"/>
                      <a:r>
                        <a:rPr lang="en-GB" sz="1500" dirty="0">
                          <a:latin typeface="Gill Sans MT" panose="020B0502020104020203" pitchFamily="34" charset="0"/>
                        </a:rPr>
                        <a:t>How can I promote good mental health for myself and others?</a:t>
                      </a:r>
                    </a:p>
                  </a:txBody>
                  <a:tcPr marL="74295" marR="74295" marT="37148" marB="37148" anchor="ctr"/>
                </a:tc>
                <a:extLst>
                  <a:ext uri="{0D108BD9-81ED-4DB2-BD59-A6C34878D82A}">
                    <a16:rowId xmlns:a16="http://schemas.microsoft.com/office/drawing/2014/main" val="3028716147"/>
                  </a:ext>
                </a:extLst>
              </a:tr>
            </a:tbl>
          </a:graphicData>
        </a:graphic>
      </p:graphicFrame>
      <p:pic>
        <p:nvPicPr>
          <p:cNvPr id="3" name="Picture 2">
            <a:extLst>
              <a:ext uri="{FF2B5EF4-FFF2-40B4-BE49-F238E27FC236}">
                <a16:creationId xmlns:a16="http://schemas.microsoft.com/office/drawing/2014/main" id="{435D1379-5DBD-4062-A4C6-033648634AF7}"/>
              </a:ext>
            </a:extLst>
          </p:cNvPr>
          <p:cNvPicPr>
            <a:picLocks noChangeAspect="1"/>
          </p:cNvPicPr>
          <p:nvPr/>
        </p:nvPicPr>
        <p:blipFill>
          <a:blip r:embed="rId2"/>
          <a:stretch>
            <a:fillRect/>
          </a:stretch>
        </p:blipFill>
        <p:spPr>
          <a:xfrm>
            <a:off x="5623366" y="584073"/>
            <a:ext cx="3084369" cy="3084369"/>
          </a:xfrm>
          <a:prstGeom prst="rect">
            <a:avLst/>
          </a:prstGeom>
        </p:spPr>
      </p:pic>
      <p:sp>
        <p:nvSpPr>
          <p:cNvPr id="7" name="Rectangle 6">
            <a:extLst>
              <a:ext uri="{FF2B5EF4-FFF2-40B4-BE49-F238E27FC236}">
                <a16:creationId xmlns:a16="http://schemas.microsoft.com/office/drawing/2014/main" id="{5FBA5D48-C012-4DC2-8D33-37E29C2CBC1E}"/>
              </a:ext>
            </a:extLst>
          </p:cNvPr>
          <p:cNvSpPr/>
          <p:nvPr/>
        </p:nvSpPr>
        <p:spPr>
          <a:xfrm>
            <a:off x="5153394" y="3429000"/>
            <a:ext cx="4024313" cy="2443746"/>
          </a:xfrm>
          <a:prstGeom prst="rect">
            <a:avLst/>
          </a:prstGeom>
        </p:spPr>
        <p:txBody>
          <a:bodyPr>
            <a:spAutoFit/>
          </a:bodyPr>
          <a:lstStyle/>
          <a:p>
            <a:pPr algn="ctr"/>
            <a:r>
              <a:rPr lang="en-GB" sz="1463" b="1" dirty="0">
                <a:latin typeface="Gill Sans MT" panose="020B0502020104020203" pitchFamily="34" charset="0"/>
              </a:rPr>
              <a:t>For our young people to have the knowledge, understanding and skills that support their positive physical and mental health.</a:t>
            </a:r>
          </a:p>
          <a:p>
            <a:pPr algn="ctr"/>
            <a:endParaRPr lang="en-GB" sz="1463" b="1" dirty="0">
              <a:latin typeface="Gill Sans MT" panose="020B0502020104020203" pitchFamily="34" charset="0"/>
            </a:endParaRPr>
          </a:p>
          <a:p>
            <a:pPr algn="ctr"/>
            <a:r>
              <a:rPr lang="en-GB" sz="1138" dirty="0">
                <a:latin typeface="Gill Sans MT" panose="020B0502020104020203" pitchFamily="34" charset="0"/>
              </a:rPr>
              <a:t>Our young people are faced with a significant range of decisions which have impact upon their physical and mental health. Through this learning sequence we intend to make our students aware of the range of opportunities and challenges they will be presented with as young adults.  As well as this we will seek to inform them of the range of support that is available to them to support their good physical and mental health.</a:t>
            </a:r>
          </a:p>
        </p:txBody>
      </p:sp>
    </p:spTree>
    <p:extLst>
      <p:ext uri="{BB962C8B-B14F-4D97-AF65-F5344CB8AC3E}">
        <p14:creationId xmlns:p14="http://schemas.microsoft.com/office/powerpoint/2010/main" val="2029865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3620E-9B8A-4DFE-94B3-489CEEEFE9B5}"/>
              </a:ext>
            </a:extLst>
          </p:cNvPr>
          <p:cNvSpPr>
            <a:spLocks noGrp="1"/>
          </p:cNvSpPr>
          <p:nvPr>
            <p:ph type="title"/>
          </p:nvPr>
        </p:nvSpPr>
        <p:spPr>
          <a:xfrm>
            <a:off x="1198265" y="609264"/>
            <a:ext cx="5807761" cy="1077020"/>
          </a:xfrm>
        </p:spPr>
        <p:txBody>
          <a:bodyPr>
            <a:normAutofit fontScale="90000"/>
          </a:bodyPr>
          <a:lstStyle/>
          <a:p>
            <a:r>
              <a:rPr lang="en-GB" dirty="0">
                <a:latin typeface="Gill Sans MT" panose="020B0502020104020203" pitchFamily="34" charset="0"/>
              </a:rPr>
              <a:t>Curriculum Overview</a:t>
            </a:r>
            <a:br>
              <a:rPr lang="en-GB" dirty="0">
                <a:latin typeface="Gill Sans MT" panose="020B0502020104020203" pitchFamily="34" charset="0"/>
              </a:rPr>
            </a:br>
            <a:r>
              <a:rPr lang="en-GB" dirty="0">
                <a:latin typeface="Gill Sans MT" panose="020B0502020104020203" pitchFamily="34" charset="0"/>
              </a:rPr>
              <a:t>Area 3: </a:t>
            </a:r>
            <a:br>
              <a:rPr lang="en-GB" dirty="0">
                <a:latin typeface="Gill Sans MT" panose="020B0502020104020203" pitchFamily="34" charset="0"/>
              </a:rPr>
            </a:br>
            <a:r>
              <a:rPr lang="en-GB" dirty="0">
                <a:latin typeface="Gill Sans MT" panose="020B0502020104020203" pitchFamily="34" charset="0"/>
              </a:rPr>
              <a:t>Living in the Wider World</a:t>
            </a:r>
          </a:p>
        </p:txBody>
      </p:sp>
      <p:graphicFrame>
        <p:nvGraphicFramePr>
          <p:cNvPr id="5" name="Content Placeholder 4">
            <a:extLst>
              <a:ext uri="{FF2B5EF4-FFF2-40B4-BE49-F238E27FC236}">
                <a16:creationId xmlns:a16="http://schemas.microsoft.com/office/drawing/2014/main" id="{A7B68555-B03B-44EE-8C5A-E62BDFF4002C}"/>
              </a:ext>
            </a:extLst>
          </p:cNvPr>
          <p:cNvGraphicFramePr>
            <a:graphicFrameLocks noGrp="1"/>
          </p:cNvGraphicFramePr>
          <p:nvPr>
            <p:ph idx="1"/>
            <p:extLst/>
          </p:nvPr>
        </p:nvGraphicFramePr>
        <p:xfrm>
          <a:off x="1198266" y="2126258"/>
          <a:ext cx="4447030" cy="4038077"/>
        </p:xfrm>
        <a:graphic>
          <a:graphicData uri="http://schemas.openxmlformats.org/drawingml/2006/table">
            <a:tbl>
              <a:tblPr firstRow="1" bandRow="1">
                <a:tableStyleId>{5940675A-B579-460E-94D1-54222C63F5DA}</a:tableStyleId>
              </a:tblPr>
              <a:tblGrid>
                <a:gridCol w="635720">
                  <a:extLst>
                    <a:ext uri="{9D8B030D-6E8A-4147-A177-3AD203B41FA5}">
                      <a16:colId xmlns:a16="http://schemas.microsoft.com/office/drawing/2014/main" val="3216225471"/>
                    </a:ext>
                  </a:extLst>
                </a:gridCol>
                <a:gridCol w="1905655">
                  <a:extLst>
                    <a:ext uri="{9D8B030D-6E8A-4147-A177-3AD203B41FA5}">
                      <a16:colId xmlns:a16="http://schemas.microsoft.com/office/drawing/2014/main" val="2431553250"/>
                    </a:ext>
                  </a:extLst>
                </a:gridCol>
                <a:gridCol w="1905655">
                  <a:extLst>
                    <a:ext uri="{9D8B030D-6E8A-4147-A177-3AD203B41FA5}">
                      <a16:colId xmlns:a16="http://schemas.microsoft.com/office/drawing/2014/main" val="467020103"/>
                    </a:ext>
                  </a:extLst>
                </a:gridCol>
              </a:tblGrid>
              <a:tr h="965835">
                <a:tc>
                  <a:txBody>
                    <a:bodyPr/>
                    <a:lstStyle/>
                    <a:p>
                      <a:pPr algn="ctr"/>
                      <a:r>
                        <a:rPr lang="en-GB" sz="1500" dirty="0">
                          <a:latin typeface="Gill Sans MT" panose="020B0502020104020203" pitchFamily="34" charset="0"/>
                        </a:rPr>
                        <a:t>Year </a:t>
                      </a:r>
                    </a:p>
                    <a:p>
                      <a:pPr algn="ctr"/>
                      <a:r>
                        <a:rPr lang="en-GB" sz="1500" dirty="0">
                          <a:latin typeface="Gill Sans MT" panose="020B0502020104020203" pitchFamily="34" charset="0"/>
                        </a:rPr>
                        <a:t>7</a:t>
                      </a:r>
                    </a:p>
                  </a:txBody>
                  <a:tcPr marL="74295" marR="74295" marT="37148" marB="37148" anchor="ctr"/>
                </a:tc>
                <a:tc>
                  <a:txBody>
                    <a:bodyPr/>
                    <a:lstStyle/>
                    <a:p>
                      <a:pPr algn="l"/>
                      <a:r>
                        <a:rPr lang="en-GB" sz="1500" dirty="0">
                          <a:latin typeface="Gill Sans MT" panose="020B0502020104020203" pitchFamily="34" charset="0"/>
                        </a:rPr>
                        <a:t>How can I act safely and wisely online?</a:t>
                      </a:r>
                    </a:p>
                  </a:txBody>
                  <a:tcPr marL="74295" marR="74295" marT="37148" marB="37148"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dirty="0">
                          <a:latin typeface="Gill Sans MT" panose="020B0502020104020203" pitchFamily="34" charset="0"/>
                        </a:rPr>
                        <a:t>How can I contribute to the world being a fair and equitable place?</a:t>
                      </a:r>
                    </a:p>
                  </a:txBody>
                  <a:tcPr marL="74295" marR="74295" marT="37148" marB="37148" anchor="ctr"/>
                </a:tc>
                <a:extLst>
                  <a:ext uri="{0D108BD9-81ED-4DB2-BD59-A6C34878D82A}">
                    <a16:rowId xmlns:a16="http://schemas.microsoft.com/office/drawing/2014/main" val="2120833956"/>
                  </a:ext>
                </a:extLst>
              </a:tr>
              <a:tr h="742950">
                <a:tc>
                  <a:txBody>
                    <a:bodyPr/>
                    <a:lstStyle/>
                    <a:p>
                      <a:pPr algn="ctr"/>
                      <a:r>
                        <a:rPr lang="en-GB" sz="1500" dirty="0">
                          <a:latin typeface="Gill Sans MT" panose="020B0502020104020203" pitchFamily="34" charset="0"/>
                        </a:rPr>
                        <a:t>Year </a:t>
                      </a:r>
                    </a:p>
                    <a:p>
                      <a:pPr algn="ctr"/>
                      <a:r>
                        <a:rPr lang="en-GB" sz="1500" dirty="0">
                          <a:latin typeface="Gill Sans MT" panose="020B0502020104020203" pitchFamily="34" charset="0"/>
                        </a:rPr>
                        <a:t>8</a:t>
                      </a:r>
                    </a:p>
                  </a:txBody>
                  <a:tcPr marL="74295" marR="74295" marT="37148" marB="37148" anchor="ctr"/>
                </a:tc>
                <a:tc>
                  <a:txBody>
                    <a:bodyPr/>
                    <a:lstStyle/>
                    <a:p>
                      <a:pPr algn="l"/>
                      <a:r>
                        <a:rPr lang="en-GB" sz="1500" dirty="0">
                          <a:latin typeface="Gill Sans MT" panose="020B0502020104020203" pitchFamily="34" charset="0"/>
                        </a:rPr>
                        <a:t>How can my online life influence my view of the world?</a:t>
                      </a:r>
                    </a:p>
                  </a:txBody>
                  <a:tcPr marL="74295" marR="74295" marT="37148" marB="37148"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dirty="0">
                          <a:latin typeface="Gill Sans MT" panose="020B0502020104020203" pitchFamily="34" charset="0"/>
                        </a:rPr>
                        <a:t>Am I digitally literate?</a:t>
                      </a:r>
                    </a:p>
                  </a:txBody>
                  <a:tcPr marL="74295" marR="74295" marT="37148" marB="37148" anchor="ctr"/>
                </a:tc>
                <a:extLst>
                  <a:ext uri="{0D108BD9-81ED-4DB2-BD59-A6C34878D82A}">
                    <a16:rowId xmlns:a16="http://schemas.microsoft.com/office/drawing/2014/main" val="1458024305"/>
                  </a:ext>
                </a:extLst>
              </a:tr>
              <a:tr h="742950">
                <a:tc>
                  <a:txBody>
                    <a:bodyPr/>
                    <a:lstStyle/>
                    <a:p>
                      <a:pPr algn="ctr"/>
                      <a:r>
                        <a:rPr lang="en-GB" sz="1500" dirty="0">
                          <a:latin typeface="Gill Sans MT" panose="020B0502020104020203" pitchFamily="34" charset="0"/>
                        </a:rPr>
                        <a:t>Year </a:t>
                      </a:r>
                    </a:p>
                    <a:p>
                      <a:pPr algn="ctr"/>
                      <a:r>
                        <a:rPr lang="en-GB" sz="1500" dirty="0">
                          <a:latin typeface="Gill Sans MT" panose="020B0502020104020203" pitchFamily="34" charset="0"/>
                        </a:rPr>
                        <a:t>9 </a:t>
                      </a:r>
                    </a:p>
                  </a:txBody>
                  <a:tcPr marL="74295" marR="74295" marT="37148" marB="37148" anchor="ctr"/>
                </a:tc>
                <a:tc>
                  <a:txBody>
                    <a:bodyPr/>
                    <a:lstStyle/>
                    <a:p>
                      <a:pPr algn="l"/>
                      <a:r>
                        <a:rPr lang="en-GB" sz="1500" dirty="0">
                          <a:latin typeface="Gill Sans MT" panose="020B0502020104020203" pitchFamily="34" charset="0"/>
                        </a:rPr>
                        <a:t>How can I contribute positively to society?</a:t>
                      </a:r>
                    </a:p>
                  </a:txBody>
                  <a:tcPr marL="74295" marR="74295" marT="37148" marB="37148"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dirty="0">
                          <a:latin typeface="Gill Sans MT" panose="020B0502020104020203" pitchFamily="34" charset="0"/>
                        </a:rPr>
                        <a:t>How can young people prepare for the world of work?</a:t>
                      </a:r>
                    </a:p>
                  </a:txBody>
                  <a:tcPr marL="74295" marR="74295" marT="37148" marB="37148" anchor="ctr"/>
                </a:tc>
                <a:extLst>
                  <a:ext uri="{0D108BD9-81ED-4DB2-BD59-A6C34878D82A}">
                    <a16:rowId xmlns:a16="http://schemas.microsoft.com/office/drawing/2014/main" val="826583602"/>
                  </a:ext>
                </a:extLst>
              </a:tr>
              <a:tr h="772133">
                <a:tc>
                  <a:txBody>
                    <a:bodyPr/>
                    <a:lstStyle/>
                    <a:p>
                      <a:pPr algn="ctr"/>
                      <a:r>
                        <a:rPr lang="en-GB" sz="1500" dirty="0">
                          <a:latin typeface="Gill Sans MT" panose="020B0502020104020203" pitchFamily="34" charset="0"/>
                        </a:rPr>
                        <a:t>Year 10</a:t>
                      </a:r>
                    </a:p>
                  </a:txBody>
                  <a:tcPr marL="74295" marR="74295" marT="37148" marB="37148" anchor="ctr"/>
                </a:tc>
                <a:tc>
                  <a:txBody>
                    <a:bodyPr/>
                    <a:lstStyle/>
                    <a:p>
                      <a:pPr algn="l"/>
                      <a:r>
                        <a:rPr lang="en-GB" sz="1500" dirty="0">
                          <a:latin typeface="Gill Sans MT" panose="020B0502020104020203" pitchFamily="34" charset="0"/>
                        </a:rPr>
                        <a:t>How can young people be affected by material consumed online?</a:t>
                      </a:r>
                    </a:p>
                  </a:txBody>
                  <a:tcPr marL="74295" marR="74295" marT="37148" marB="37148"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dirty="0">
                          <a:latin typeface="Gill Sans MT" panose="020B0502020104020203" pitchFamily="34" charset="0"/>
                        </a:rPr>
                        <a:t>How can I maximise my employability in the future?</a:t>
                      </a:r>
                    </a:p>
                  </a:txBody>
                  <a:tcPr marL="74295" marR="74295" marT="37148" marB="37148" anchor="ctr"/>
                </a:tc>
                <a:extLst>
                  <a:ext uri="{0D108BD9-81ED-4DB2-BD59-A6C34878D82A}">
                    <a16:rowId xmlns:a16="http://schemas.microsoft.com/office/drawing/2014/main" val="179642154"/>
                  </a:ext>
                </a:extLst>
              </a:tr>
              <a:tr h="540493">
                <a:tc>
                  <a:txBody>
                    <a:bodyPr/>
                    <a:lstStyle/>
                    <a:p>
                      <a:pPr algn="ctr"/>
                      <a:r>
                        <a:rPr lang="en-GB" sz="1500" dirty="0">
                          <a:latin typeface="Gill Sans MT" panose="020B0502020104020203" pitchFamily="34" charset="0"/>
                        </a:rPr>
                        <a:t>Year 11</a:t>
                      </a:r>
                    </a:p>
                  </a:txBody>
                  <a:tcPr marL="74295" marR="74295" marT="37148" marB="37148" anchor="ctr"/>
                </a:tc>
                <a:tc gridSpan="2">
                  <a:txBody>
                    <a:bodyPr/>
                    <a:lstStyle/>
                    <a:p>
                      <a:pPr algn="l"/>
                      <a:r>
                        <a:rPr lang="en-GB" sz="1500" dirty="0">
                          <a:latin typeface="Gill Sans MT" panose="020B0502020104020203" pitchFamily="34" charset="0"/>
                        </a:rPr>
                        <a:t>How does the law protect young people?</a:t>
                      </a:r>
                    </a:p>
                  </a:txBody>
                  <a:tcPr marL="74295" marR="74295" marT="37148" marB="37148" anchor="ctr"/>
                </a:tc>
                <a:tc hMerge="1">
                  <a:txBody>
                    <a:bodyPr/>
                    <a:lstStyle/>
                    <a:p>
                      <a:pPr algn="ctr"/>
                      <a:endParaRPr lang="en-GB" sz="1800" dirty="0">
                        <a:latin typeface="Gill Sans MT" panose="020B0502020104020203" pitchFamily="34" charset="0"/>
                      </a:endParaRPr>
                    </a:p>
                  </a:txBody>
                  <a:tcPr/>
                </a:tc>
                <a:extLst>
                  <a:ext uri="{0D108BD9-81ED-4DB2-BD59-A6C34878D82A}">
                    <a16:rowId xmlns:a16="http://schemas.microsoft.com/office/drawing/2014/main" val="3028716147"/>
                  </a:ext>
                </a:extLst>
              </a:tr>
            </a:tbl>
          </a:graphicData>
        </a:graphic>
      </p:graphicFrame>
      <p:pic>
        <p:nvPicPr>
          <p:cNvPr id="6" name="Picture 5">
            <a:extLst>
              <a:ext uri="{FF2B5EF4-FFF2-40B4-BE49-F238E27FC236}">
                <a16:creationId xmlns:a16="http://schemas.microsoft.com/office/drawing/2014/main" id="{A80C94CF-9DF2-44C3-AA47-E41B9B2C8F66}"/>
              </a:ext>
            </a:extLst>
          </p:cNvPr>
          <p:cNvPicPr>
            <a:picLocks noChangeAspect="1"/>
          </p:cNvPicPr>
          <p:nvPr/>
        </p:nvPicPr>
        <p:blipFill rotWithShape="1">
          <a:blip r:embed="rId2"/>
          <a:srcRect l="31718" t="17980" r="30189" b="10054"/>
          <a:stretch/>
        </p:blipFill>
        <p:spPr>
          <a:xfrm>
            <a:off x="7006026" y="792332"/>
            <a:ext cx="1643352" cy="3104653"/>
          </a:xfrm>
          <a:prstGeom prst="rect">
            <a:avLst/>
          </a:prstGeom>
        </p:spPr>
      </p:pic>
      <p:sp>
        <p:nvSpPr>
          <p:cNvPr id="7" name="Rectangle 6">
            <a:extLst>
              <a:ext uri="{FF2B5EF4-FFF2-40B4-BE49-F238E27FC236}">
                <a16:creationId xmlns:a16="http://schemas.microsoft.com/office/drawing/2014/main" id="{B47C5833-A622-42E8-BCFD-A9EA1ED08052}"/>
              </a:ext>
            </a:extLst>
          </p:cNvPr>
          <p:cNvSpPr/>
          <p:nvPr/>
        </p:nvSpPr>
        <p:spPr>
          <a:xfrm>
            <a:off x="6330252" y="3640004"/>
            <a:ext cx="2994899" cy="2443746"/>
          </a:xfrm>
          <a:prstGeom prst="rect">
            <a:avLst/>
          </a:prstGeom>
        </p:spPr>
        <p:txBody>
          <a:bodyPr wrap="square">
            <a:spAutoFit/>
          </a:bodyPr>
          <a:lstStyle/>
          <a:p>
            <a:pPr algn="ctr"/>
            <a:r>
              <a:rPr lang="en-GB" sz="1463" b="1" dirty="0">
                <a:latin typeface="Gill Sans MT" panose="020B0502020104020203" pitchFamily="34" charset="0"/>
              </a:rPr>
              <a:t>For our young people to have the knowledge, understanding and skills needed to be happy and productive citizens.</a:t>
            </a:r>
          </a:p>
          <a:p>
            <a:pPr algn="ctr"/>
            <a:endParaRPr lang="en-GB" sz="1463" b="1" dirty="0">
              <a:latin typeface="Gill Sans MT" panose="020B0502020104020203" pitchFamily="34" charset="0"/>
            </a:endParaRPr>
          </a:p>
          <a:p>
            <a:pPr algn="ctr"/>
            <a:r>
              <a:rPr lang="en-GB" sz="1138" dirty="0">
                <a:latin typeface="Gill Sans MT" panose="020B0502020104020203" pitchFamily="34" charset="0"/>
              </a:rPr>
              <a:t>Our young people are presented with a set of opportunities and challenges unique to previous generations.  We want to equip our young people to harness the opportunities whilst managing the risks they face. We want to support our young people to achieve their ambitions and to live happily and productively</a:t>
            </a:r>
          </a:p>
        </p:txBody>
      </p:sp>
    </p:spTree>
    <p:extLst>
      <p:ext uri="{BB962C8B-B14F-4D97-AF65-F5344CB8AC3E}">
        <p14:creationId xmlns:p14="http://schemas.microsoft.com/office/powerpoint/2010/main" val="1789813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40276-3157-46D6-947E-E1404923250D}"/>
              </a:ext>
            </a:extLst>
          </p:cNvPr>
          <p:cNvSpPr>
            <a:spLocks noGrp="1"/>
          </p:cNvSpPr>
          <p:nvPr>
            <p:ph type="title"/>
          </p:nvPr>
        </p:nvSpPr>
        <p:spPr>
          <a:xfrm>
            <a:off x="681038" y="60322"/>
            <a:ext cx="8543925" cy="1325563"/>
          </a:xfrm>
        </p:spPr>
        <p:txBody>
          <a:bodyPr/>
          <a:lstStyle/>
          <a:p>
            <a:r>
              <a:rPr lang="en-GB" dirty="0">
                <a:latin typeface="Gill Sans MT" panose="020B0502020104020203" pitchFamily="34" charset="0"/>
              </a:rPr>
              <a:t>Core Concepts</a:t>
            </a:r>
          </a:p>
        </p:txBody>
      </p:sp>
      <p:graphicFrame>
        <p:nvGraphicFramePr>
          <p:cNvPr id="5" name="Table 4">
            <a:extLst>
              <a:ext uri="{FF2B5EF4-FFF2-40B4-BE49-F238E27FC236}">
                <a16:creationId xmlns:a16="http://schemas.microsoft.com/office/drawing/2014/main" id="{285D4634-6C8A-4611-B708-EDC7C5415483}"/>
              </a:ext>
            </a:extLst>
          </p:cNvPr>
          <p:cNvGraphicFramePr>
            <a:graphicFrameLocks noGrp="1"/>
          </p:cNvGraphicFramePr>
          <p:nvPr>
            <p:extLst>
              <p:ext uri="{D42A27DB-BD31-4B8C-83A1-F6EECF244321}">
                <p14:modId xmlns:p14="http://schemas.microsoft.com/office/powerpoint/2010/main" val="937824194"/>
              </p:ext>
            </p:extLst>
          </p:nvPr>
        </p:nvGraphicFramePr>
        <p:xfrm>
          <a:off x="681037" y="1385884"/>
          <a:ext cx="8543925" cy="5461027"/>
        </p:xfrm>
        <a:graphic>
          <a:graphicData uri="http://schemas.openxmlformats.org/drawingml/2006/table">
            <a:tbl>
              <a:tblPr firstRow="1" bandRow="1">
                <a:tableStyleId>{2D5ABB26-0587-4C30-8999-92F81FD0307C}</a:tableStyleId>
              </a:tblPr>
              <a:tblGrid>
                <a:gridCol w="2847975">
                  <a:extLst>
                    <a:ext uri="{9D8B030D-6E8A-4147-A177-3AD203B41FA5}">
                      <a16:colId xmlns:a16="http://schemas.microsoft.com/office/drawing/2014/main" val="3107282281"/>
                    </a:ext>
                  </a:extLst>
                </a:gridCol>
                <a:gridCol w="2847975">
                  <a:extLst>
                    <a:ext uri="{9D8B030D-6E8A-4147-A177-3AD203B41FA5}">
                      <a16:colId xmlns:a16="http://schemas.microsoft.com/office/drawing/2014/main" val="214552657"/>
                    </a:ext>
                  </a:extLst>
                </a:gridCol>
                <a:gridCol w="2847975">
                  <a:extLst>
                    <a:ext uri="{9D8B030D-6E8A-4147-A177-3AD203B41FA5}">
                      <a16:colId xmlns:a16="http://schemas.microsoft.com/office/drawing/2014/main" val="56841767"/>
                    </a:ext>
                  </a:extLst>
                </a:gridCol>
              </a:tblGrid>
              <a:tr h="372142">
                <a:tc>
                  <a:txBody>
                    <a:bodyPr/>
                    <a:lstStyle/>
                    <a:p>
                      <a:pPr algn="ctr"/>
                      <a:r>
                        <a:rPr lang="en-GB" dirty="0"/>
                        <a:t>Choice</a:t>
                      </a:r>
                      <a:endParaRPr lang="en-GB" dirty="0">
                        <a:latin typeface="Gill Sans MT" panose="020B0502020104020203" pitchFamily="34" charset="0"/>
                      </a:endParaRPr>
                    </a:p>
                  </a:txBody>
                  <a:tcPr/>
                </a:tc>
                <a:tc>
                  <a:txBody>
                    <a:bodyPr/>
                    <a:lstStyle/>
                    <a:p>
                      <a:pPr algn="ctr"/>
                      <a:r>
                        <a:rPr lang="en-GB" dirty="0"/>
                        <a:t>Communication</a:t>
                      </a:r>
                      <a:endParaRPr lang="en-GB" dirty="0">
                        <a:latin typeface="Gill Sans MT" panose="020B0502020104020203" pitchFamily="34" charset="0"/>
                      </a:endParaRPr>
                    </a:p>
                  </a:txBody>
                  <a:tcPr/>
                </a:tc>
                <a:tc>
                  <a:txBody>
                    <a:bodyPr/>
                    <a:lstStyle/>
                    <a:p>
                      <a:pPr algn="ctr"/>
                      <a:r>
                        <a:rPr lang="en-GB" dirty="0"/>
                        <a:t>Consent</a:t>
                      </a:r>
                      <a:endParaRPr lang="en-GB" dirty="0">
                        <a:latin typeface="Gill Sans MT" panose="020B0502020104020203" pitchFamily="34" charset="0"/>
                      </a:endParaRPr>
                    </a:p>
                  </a:txBody>
                  <a:tcPr/>
                </a:tc>
                <a:extLst>
                  <a:ext uri="{0D108BD9-81ED-4DB2-BD59-A6C34878D82A}">
                    <a16:rowId xmlns:a16="http://schemas.microsoft.com/office/drawing/2014/main" val="1681286064"/>
                  </a:ext>
                </a:extLst>
              </a:tr>
              <a:tr h="1705605">
                <a:tc>
                  <a:txBody>
                    <a:bodyPr/>
                    <a:lstStyle/>
                    <a:p>
                      <a:pPr algn="ctr"/>
                      <a:endParaRPr lang="en-GB" dirty="0">
                        <a:latin typeface="Gill Sans MT" panose="020B0502020104020203" pitchFamily="34" charset="0"/>
                      </a:endParaRPr>
                    </a:p>
                  </a:txBody>
                  <a:tcPr/>
                </a:tc>
                <a:tc>
                  <a:txBody>
                    <a:bodyPr/>
                    <a:lstStyle/>
                    <a:p>
                      <a:pPr algn="ctr"/>
                      <a:endParaRPr lang="en-GB" dirty="0">
                        <a:latin typeface="Gill Sans MT" panose="020B0502020104020203" pitchFamily="34" charset="0"/>
                      </a:endParaRPr>
                    </a:p>
                  </a:txBody>
                  <a:tcPr/>
                </a:tc>
                <a:tc>
                  <a:txBody>
                    <a:bodyPr/>
                    <a:lstStyle/>
                    <a:p>
                      <a:pPr algn="ctr"/>
                      <a:endParaRPr lang="en-GB" dirty="0">
                        <a:latin typeface="Gill Sans MT" panose="020B0502020104020203" pitchFamily="34" charset="0"/>
                      </a:endParaRPr>
                    </a:p>
                  </a:txBody>
                  <a:tcPr/>
                </a:tc>
                <a:extLst>
                  <a:ext uri="{0D108BD9-81ED-4DB2-BD59-A6C34878D82A}">
                    <a16:rowId xmlns:a16="http://schemas.microsoft.com/office/drawing/2014/main" val="2623319883"/>
                  </a:ext>
                </a:extLst>
              </a:tr>
              <a:tr h="1628657">
                <a:tc>
                  <a:txBody>
                    <a:bodyPr/>
                    <a:lstStyle/>
                    <a:p>
                      <a:pPr algn="ctr"/>
                      <a:r>
                        <a:rPr lang="en-GB" sz="1200" dirty="0">
                          <a:latin typeface="Gill Sans MT" panose="020B0502020104020203" pitchFamily="34" charset="0"/>
                        </a:rPr>
                        <a:t>As our young people experience increasing maturity and responsibility for their decision making, we want to equip them with the knowledge, understanding and skills necessary to make wise choices. One element of this is through considering decisions and dilemmas before they occur to enable our young people to have considered their perspective in advance. Likewise, the ability to weigh likely consequences, be they good and bad as well as present and future is an essential skill for wise choice making.</a:t>
                      </a:r>
                    </a:p>
                  </a:txBody>
                  <a:tcPr anchor="ctr"/>
                </a:tc>
                <a:tc>
                  <a:txBody>
                    <a:bodyPr/>
                    <a:lstStyle/>
                    <a:p>
                      <a:pPr algn="ctr"/>
                      <a:r>
                        <a:rPr lang="en-GB" sz="1200" dirty="0">
                          <a:latin typeface="Gill Sans MT" panose="020B0502020104020203" pitchFamily="34" charset="0"/>
                        </a:rPr>
                        <a:t>Faced with an array of different relationships and situations to negotiate, we want to equip our young people with the knowledge, understanding and skills required to communicate effectively.  An important aspect of this is the ability to recognise and appreciate the perspectives of others as well as being able to in turn communicate one’s own position. Likewise our young people need to be equipped to handle wisely the opportunities and risks associated with online communication and to understand how it mirrors, yet can also differ from person to person contact. Across all areas, we want our young people to be aware of where they can seek out support with challenges with face and give them the confidence to do so.</a:t>
                      </a:r>
                    </a:p>
                  </a:txBody>
                  <a:tcPr anchor="ctr"/>
                </a:tc>
                <a:tc>
                  <a:txBody>
                    <a:bodyPr/>
                    <a:lstStyle/>
                    <a:p>
                      <a:pPr algn="ctr"/>
                      <a:r>
                        <a:rPr lang="en-GB" sz="1200" dirty="0">
                          <a:latin typeface="Gill Sans MT" panose="020B0502020104020203" pitchFamily="34" charset="0"/>
                        </a:rPr>
                        <a:t>In the range of different relationships our young people participate in, we want them to understand their responsibilities as consent-seekers as well as their rights as consent-givers.  This will involve developing the knowledge, understanding and skills necessary to recognise the significance of consent across adult life. Whilst this has clear and significant ramifications for more mature, intimate relationships, we also want our young people to understand this core concept’s impact across our friendships, families, online lives and employment.  </a:t>
                      </a:r>
                    </a:p>
                  </a:txBody>
                  <a:tcPr anchor="ctr"/>
                </a:tc>
                <a:extLst>
                  <a:ext uri="{0D108BD9-81ED-4DB2-BD59-A6C34878D82A}">
                    <a16:rowId xmlns:a16="http://schemas.microsoft.com/office/drawing/2014/main" val="3489026130"/>
                  </a:ext>
                </a:extLst>
              </a:tr>
            </a:tbl>
          </a:graphicData>
        </a:graphic>
      </p:graphicFrame>
      <p:pic>
        <p:nvPicPr>
          <p:cNvPr id="6" name="Picture 5">
            <a:extLst>
              <a:ext uri="{FF2B5EF4-FFF2-40B4-BE49-F238E27FC236}">
                <a16:creationId xmlns:a16="http://schemas.microsoft.com/office/drawing/2014/main" id="{7987BEE9-6F67-43CB-97D6-46BF95C07423}"/>
              </a:ext>
            </a:extLst>
          </p:cNvPr>
          <p:cNvPicPr>
            <a:picLocks noChangeAspect="1"/>
          </p:cNvPicPr>
          <p:nvPr/>
        </p:nvPicPr>
        <p:blipFill rotWithShape="1">
          <a:blip r:embed="rId2"/>
          <a:srcRect l="18639" t="19526" r="19526" b="18057"/>
          <a:stretch/>
        </p:blipFill>
        <p:spPr>
          <a:xfrm>
            <a:off x="1316183" y="1801522"/>
            <a:ext cx="1633308" cy="1648692"/>
          </a:xfrm>
          <a:prstGeom prst="rect">
            <a:avLst/>
          </a:prstGeom>
        </p:spPr>
      </p:pic>
      <p:pic>
        <p:nvPicPr>
          <p:cNvPr id="7" name="Picture 6">
            <a:extLst>
              <a:ext uri="{FF2B5EF4-FFF2-40B4-BE49-F238E27FC236}">
                <a16:creationId xmlns:a16="http://schemas.microsoft.com/office/drawing/2014/main" id="{AF4DEEDD-7B00-47C3-82A4-70DBF26111C3}"/>
              </a:ext>
            </a:extLst>
          </p:cNvPr>
          <p:cNvPicPr>
            <a:picLocks noChangeAspect="1"/>
          </p:cNvPicPr>
          <p:nvPr/>
        </p:nvPicPr>
        <p:blipFill rotWithShape="1">
          <a:blip r:embed="rId3"/>
          <a:srcRect l="20786" t="18787" r="20786" b="17374"/>
          <a:stretch/>
        </p:blipFill>
        <p:spPr>
          <a:xfrm>
            <a:off x="4160859" y="1801522"/>
            <a:ext cx="1511257" cy="1651186"/>
          </a:xfrm>
          <a:prstGeom prst="rect">
            <a:avLst/>
          </a:prstGeom>
        </p:spPr>
      </p:pic>
      <p:pic>
        <p:nvPicPr>
          <p:cNvPr id="8" name="Picture 7">
            <a:extLst>
              <a:ext uri="{FF2B5EF4-FFF2-40B4-BE49-F238E27FC236}">
                <a16:creationId xmlns:a16="http://schemas.microsoft.com/office/drawing/2014/main" id="{2D955EC3-4A4A-41F5-90A4-455F9C1006F3}"/>
              </a:ext>
            </a:extLst>
          </p:cNvPr>
          <p:cNvPicPr>
            <a:picLocks noChangeAspect="1"/>
          </p:cNvPicPr>
          <p:nvPr/>
        </p:nvPicPr>
        <p:blipFill rotWithShape="1">
          <a:blip r:embed="rId4"/>
          <a:srcRect l="18788" t="28282" r="20786" b="28283"/>
          <a:stretch/>
        </p:blipFill>
        <p:spPr>
          <a:xfrm>
            <a:off x="6648651" y="1722089"/>
            <a:ext cx="2293678" cy="1648692"/>
          </a:xfrm>
          <a:prstGeom prst="rect">
            <a:avLst/>
          </a:prstGeom>
        </p:spPr>
      </p:pic>
    </p:spTree>
    <p:extLst>
      <p:ext uri="{BB962C8B-B14F-4D97-AF65-F5344CB8AC3E}">
        <p14:creationId xmlns:p14="http://schemas.microsoft.com/office/powerpoint/2010/main" val="1662220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D6E55265-21A7-4CC5-9E5F-1084F5820522}"/>
              </a:ext>
            </a:extLst>
          </p:cNvPr>
          <p:cNvGraphicFramePr>
            <a:graphicFrameLocks noGrp="1"/>
          </p:cNvGraphicFramePr>
          <p:nvPr>
            <p:extLst>
              <p:ext uri="{D42A27DB-BD31-4B8C-83A1-F6EECF244321}">
                <p14:modId xmlns:p14="http://schemas.microsoft.com/office/powerpoint/2010/main" val="3413740227"/>
              </p:ext>
            </p:extLst>
          </p:nvPr>
        </p:nvGraphicFramePr>
        <p:xfrm>
          <a:off x="113641" y="524889"/>
          <a:ext cx="4682948" cy="2895600"/>
        </p:xfrm>
        <a:graphic>
          <a:graphicData uri="http://schemas.openxmlformats.org/drawingml/2006/table">
            <a:tbl>
              <a:tblPr firstRow="1" bandRow="1">
                <a:tableStyleId>{5940675A-B579-460E-94D1-54222C63F5DA}</a:tableStyleId>
              </a:tblPr>
              <a:tblGrid>
                <a:gridCol w="342803">
                  <a:extLst>
                    <a:ext uri="{9D8B030D-6E8A-4147-A177-3AD203B41FA5}">
                      <a16:colId xmlns:a16="http://schemas.microsoft.com/office/drawing/2014/main" val="5207202"/>
                    </a:ext>
                  </a:extLst>
                </a:gridCol>
                <a:gridCol w="4340145">
                  <a:extLst>
                    <a:ext uri="{9D8B030D-6E8A-4147-A177-3AD203B41FA5}">
                      <a16:colId xmlns:a16="http://schemas.microsoft.com/office/drawing/2014/main" val="875194858"/>
                    </a:ext>
                  </a:extLst>
                </a:gridCol>
              </a:tblGrid>
              <a:tr h="162272">
                <a:tc gridSpan="2">
                  <a:txBody>
                    <a:bodyPr/>
                    <a:lstStyle/>
                    <a:p>
                      <a:r>
                        <a:rPr lang="en-GB" sz="800" b="1" dirty="0">
                          <a:latin typeface="Gill Sans MT" panose="020B0502020104020203" pitchFamily="34" charset="0"/>
                        </a:rPr>
                        <a:t>Families</a:t>
                      </a: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dirty="0">
                        <a:solidFill>
                          <a:srgbClr val="000000"/>
                        </a:solidFill>
                        <a:effectLst/>
                        <a:latin typeface="Gill Sans MT" panose="020B0502020104020203" pitchFamily="34" charset="0"/>
                        <a:ea typeface="Arial" panose="020B0604020202020204" pitchFamily="34" charset="0"/>
                        <a:cs typeface="Times New Roman" panose="02020603050405020304" pitchFamily="18" charset="0"/>
                      </a:endParaRPr>
                    </a:p>
                  </a:txBody>
                  <a:tcPr anchor="ctr"/>
                </a:tc>
                <a:extLst>
                  <a:ext uri="{0D108BD9-81ED-4DB2-BD59-A6C34878D82A}">
                    <a16:rowId xmlns:a16="http://schemas.microsoft.com/office/drawing/2014/main" val="270137232"/>
                  </a:ext>
                </a:extLst>
              </a:tr>
              <a:tr h="162272">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dirty="0">
                          <a:effectLst/>
                          <a:latin typeface="Gill Sans MT" panose="020B0502020104020203" pitchFamily="34" charset="0"/>
                        </a:rPr>
                        <a:t>Pupils should know  </a:t>
                      </a:r>
                      <a:endParaRPr lang="en-GB" sz="800" b="1" dirty="0">
                        <a:solidFill>
                          <a:srgbClr val="000000"/>
                        </a:solidFill>
                        <a:effectLst/>
                        <a:latin typeface="Gill Sans MT" panose="020B0502020104020203" pitchFamily="34" charset="0"/>
                        <a:ea typeface="Arial" panose="020B0604020202020204" pitchFamily="34" charset="0"/>
                        <a:cs typeface="Times New Roman" panose="02020603050405020304" pitchFamily="18" charset="0"/>
                      </a:endParaRP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dirty="0">
                        <a:solidFill>
                          <a:srgbClr val="000000"/>
                        </a:solidFill>
                        <a:effectLst/>
                        <a:latin typeface="Gill Sans MT" panose="020B0502020104020203" pitchFamily="34" charset="0"/>
                        <a:ea typeface="Arial" panose="020B0604020202020204" pitchFamily="34" charset="0"/>
                        <a:cs typeface="Times New Roman" panose="02020603050405020304" pitchFamily="18" charset="0"/>
                      </a:endParaRPr>
                    </a:p>
                  </a:txBody>
                  <a:tcPr anchor="ctr"/>
                </a:tc>
                <a:extLst>
                  <a:ext uri="{0D108BD9-81ED-4DB2-BD59-A6C34878D82A}">
                    <a16:rowId xmlns:a16="http://schemas.microsoft.com/office/drawing/2014/main" val="711088652"/>
                  </a:ext>
                </a:extLst>
              </a:tr>
              <a:tr h="162272">
                <a:tc>
                  <a:txBody>
                    <a:bodyPr/>
                    <a:lstStyle/>
                    <a:p>
                      <a:pPr algn="ctr"/>
                      <a:r>
                        <a:rPr lang="en-GB" sz="800" dirty="0">
                          <a:latin typeface="Gill Sans MT" panose="020B0502020104020203" pitchFamily="34" charset="0"/>
                        </a:rPr>
                        <a:t>F 1</a:t>
                      </a:r>
                    </a:p>
                  </a:txBody>
                  <a:tcPr anchor="ctr"/>
                </a:tc>
                <a:tc>
                  <a:txBody>
                    <a:bodyPr/>
                    <a:lstStyle/>
                    <a:p>
                      <a:pPr marL="0" lvl="0" indent="0" fontAlgn="base">
                        <a:lnSpc>
                          <a:spcPct val="107000"/>
                        </a:lnSpc>
                        <a:spcAft>
                          <a:spcPts val="285"/>
                        </a:spcAft>
                        <a:buClr>
                          <a:srgbClr val="000000"/>
                        </a:buClr>
                        <a:buSzPts val="1200"/>
                        <a:buFont typeface="Arial" panose="020B0604020202020204" pitchFamily="34" charset="0"/>
                        <a:buNone/>
                      </a:pPr>
                      <a:r>
                        <a:rPr lang="en-GB" sz="800" u="none" strike="noStrike" dirty="0">
                          <a:effectLst/>
                          <a:uFill>
                            <a:solidFill>
                              <a:srgbClr val="000000"/>
                            </a:solidFill>
                          </a:uFill>
                          <a:latin typeface="Gill Sans MT" panose="020B0502020104020203" pitchFamily="34" charset="0"/>
                        </a:rPr>
                        <a:t>that there are different types of committed, stable relationships.  </a:t>
                      </a:r>
                      <a:endParaRPr lang="en-GB" sz="8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endParaRPr>
                    </a:p>
                  </a:txBody>
                  <a:tcPr marL="67945" marR="0" marT="34290" marB="0" anchor="ctr"/>
                </a:tc>
                <a:extLst>
                  <a:ext uri="{0D108BD9-81ED-4DB2-BD59-A6C34878D82A}">
                    <a16:rowId xmlns:a16="http://schemas.microsoft.com/office/drawing/2014/main" val="2881271912"/>
                  </a:ext>
                </a:extLst>
              </a:tr>
              <a:tr h="255000">
                <a:tc>
                  <a:txBody>
                    <a:bodyPr/>
                    <a:lstStyle/>
                    <a:p>
                      <a:pPr algn="ctr"/>
                      <a:r>
                        <a:rPr lang="en-GB" sz="800" dirty="0">
                          <a:latin typeface="Gill Sans MT" panose="020B0502020104020203" pitchFamily="34" charset="0"/>
                        </a:rPr>
                        <a:t>F 2</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strike="noStrike" dirty="0">
                          <a:effectLst/>
                          <a:uFill>
                            <a:solidFill>
                              <a:srgbClr val="000000"/>
                            </a:solidFill>
                          </a:uFill>
                          <a:latin typeface="Gill Sans MT" panose="020B0502020104020203" pitchFamily="34" charset="0"/>
                        </a:rPr>
                        <a:t>how these relationships might contribute to human happiness and their importance for bringing up children.  </a:t>
                      </a:r>
                      <a:endParaRPr lang="en-GB" sz="8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476329108"/>
                  </a:ext>
                </a:extLst>
              </a:tr>
              <a:tr h="347727">
                <a:tc>
                  <a:txBody>
                    <a:bodyPr/>
                    <a:lstStyle/>
                    <a:p>
                      <a:pPr algn="ctr"/>
                      <a:r>
                        <a:rPr lang="en-GB" sz="800" dirty="0">
                          <a:latin typeface="Gill Sans MT" panose="020B0502020104020203" pitchFamily="34" charset="0"/>
                        </a:rPr>
                        <a:t>F 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strike="noStrike" dirty="0">
                          <a:effectLst/>
                          <a:uFill>
                            <a:solidFill>
                              <a:srgbClr val="000000"/>
                            </a:solidFill>
                          </a:uFill>
                          <a:latin typeface="Gill Sans MT" panose="020B0502020104020203" pitchFamily="34" charset="0"/>
                        </a:rPr>
                        <a:t>what marriage is, including their legal status e.g. that marriage carries legal rights and protections not available to couples who are cohabiting or who have married, for example, in an unregistered religious ceremony.  </a:t>
                      </a:r>
                      <a:endParaRPr lang="en-GB" sz="8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652610928"/>
                  </a:ext>
                </a:extLst>
              </a:tr>
              <a:tr h="255000">
                <a:tc>
                  <a:txBody>
                    <a:bodyPr/>
                    <a:lstStyle/>
                    <a:p>
                      <a:pPr algn="ctr"/>
                      <a:r>
                        <a:rPr lang="en-GB" sz="800" dirty="0">
                          <a:latin typeface="Gill Sans MT" panose="020B0502020104020203" pitchFamily="34" charset="0"/>
                        </a:rPr>
                        <a:t>F 4</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strike="noStrike" dirty="0">
                          <a:effectLst/>
                          <a:uFill>
                            <a:solidFill>
                              <a:srgbClr val="000000"/>
                            </a:solidFill>
                          </a:uFill>
                          <a:latin typeface="Gill Sans MT" panose="020B0502020104020203" pitchFamily="34" charset="0"/>
                        </a:rPr>
                        <a:t>why marriage is an important relationship choice for many couples and why it must be freely entered into.  </a:t>
                      </a:r>
                      <a:endParaRPr lang="en-GB" sz="8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753821863"/>
                  </a:ext>
                </a:extLst>
              </a:tr>
              <a:tr h="162272">
                <a:tc>
                  <a:txBody>
                    <a:bodyPr/>
                    <a:lstStyle/>
                    <a:p>
                      <a:pPr algn="ctr"/>
                      <a:r>
                        <a:rPr lang="en-GB" sz="800" dirty="0">
                          <a:latin typeface="Gill Sans MT" panose="020B0502020104020203" pitchFamily="34" charset="0"/>
                        </a:rPr>
                        <a:t>F 5</a:t>
                      </a:r>
                    </a:p>
                  </a:txBody>
                  <a:tcPr anchor="ctr"/>
                </a:tc>
                <a:tc>
                  <a:txBody>
                    <a:bodyPr/>
                    <a:lstStyle/>
                    <a:p>
                      <a:r>
                        <a:rPr lang="en-GB" sz="800" u="none" strike="noStrike" dirty="0">
                          <a:effectLst/>
                          <a:uFill>
                            <a:solidFill>
                              <a:srgbClr val="000000"/>
                            </a:solidFill>
                          </a:uFill>
                          <a:latin typeface="Gill Sans MT" panose="020B0502020104020203" pitchFamily="34" charset="0"/>
                        </a:rPr>
                        <a:t>the characteristics and legal status of other types of long-term relationships</a:t>
                      </a:r>
                      <a:endParaRPr lang="en-GB" sz="800" dirty="0">
                        <a:latin typeface="Gill Sans MT" panose="020B0502020104020203" pitchFamily="34" charset="0"/>
                      </a:endParaRPr>
                    </a:p>
                  </a:txBody>
                  <a:tcPr anchor="ctr"/>
                </a:tc>
                <a:extLst>
                  <a:ext uri="{0D108BD9-81ED-4DB2-BD59-A6C34878D82A}">
                    <a16:rowId xmlns:a16="http://schemas.microsoft.com/office/drawing/2014/main" val="3360299936"/>
                  </a:ext>
                </a:extLst>
              </a:tr>
              <a:tr h="255000">
                <a:tc>
                  <a:txBody>
                    <a:bodyPr/>
                    <a:lstStyle/>
                    <a:p>
                      <a:pPr algn="ctr"/>
                      <a:r>
                        <a:rPr lang="en-GB" sz="800" dirty="0">
                          <a:latin typeface="Gill Sans MT" panose="020B0502020104020203" pitchFamily="34" charset="0"/>
                        </a:rPr>
                        <a:t>F 6</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strike="noStrike" dirty="0">
                          <a:effectLst/>
                          <a:uFill>
                            <a:solidFill>
                              <a:srgbClr val="000000"/>
                            </a:solidFill>
                          </a:uFill>
                          <a:latin typeface="Gill Sans MT" panose="020B0502020104020203" pitchFamily="34" charset="0"/>
                        </a:rPr>
                        <a:t>the roles and responsibilities of parents with respect to raising of children, including the characteristics of successful parenting. </a:t>
                      </a:r>
                      <a:endParaRPr lang="en-GB" sz="8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59500278"/>
                  </a:ext>
                </a:extLst>
              </a:tr>
              <a:tr h="440454">
                <a:tc>
                  <a:txBody>
                    <a:bodyPr/>
                    <a:lstStyle/>
                    <a:p>
                      <a:pPr algn="ctr"/>
                      <a:r>
                        <a:rPr lang="en-GB" sz="800" dirty="0">
                          <a:latin typeface="Gill Sans MT" panose="020B0502020104020203" pitchFamily="34" charset="0"/>
                        </a:rPr>
                        <a:t>F 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strike="noStrike" dirty="0">
                          <a:effectLst/>
                          <a:uFill>
                            <a:solidFill>
                              <a:srgbClr val="000000"/>
                            </a:solidFill>
                          </a:uFill>
                          <a:latin typeface="Gill Sans MT" panose="020B0502020104020203" pitchFamily="34" charset="0"/>
                        </a:rPr>
                        <a:t>how to: determine whether other children, adults or sources of information are trustworthy: judge when a family, friend, intimate or other relationship is unsafe (and to recognise this in others’ relationships); and, how to seek help or advice, including reporting concerns about others, if needed. </a:t>
                      </a:r>
                      <a:endParaRPr lang="en-GB" sz="8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267431142"/>
                  </a:ext>
                </a:extLst>
              </a:tr>
            </a:tbl>
          </a:graphicData>
        </a:graphic>
      </p:graphicFrame>
      <p:graphicFrame>
        <p:nvGraphicFramePr>
          <p:cNvPr id="5" name="Table 4">
            <a:extLst>
              <a:ext uri="{FF2B5EF4-FFF2-40B4-BE49-F238E27FC236}">
                <a16:creationId xmlns:a16="http://schemas.microsoft.com/office/drawing/2014/main" id="{60B1E15D-956D-4759-9A90-D3D797EBE1B2}"/>
              </a:ext>
            </a:extLst>
          </p:cNvPr>
          <p:cNvGraphicFramePr>
            <a:graphicFrameLocks noGrp="1"/>
          </p:cNvGraphicFramePr>
          <p:nvPr>
            <p:extLst>
              <p:ext uri="{D42A27DB-BD31-4B8C-83A1-F6EECF244321}">
                <p14:modId xmlns:p14="http://schemas.microsoft.com/office/powerpoint/2010/main" val="673347627"/>
              </p:ext>
            </p:extLst>
          </p:nvPr>
        </p:nvGraphicFramePr>
        <p:xfrm>
          <a:off x="113640" y="3475865"/>
          <a:ext cx="4682949" cy="3335757"/>
        </p:xfrm>
        <a:graphic>
          <a:graphicData uri="http://schemas.openxmlformats.org/drawingml/2006/table">
            <a:tbl>
              <a:tblPr firstRow="1" bandRow="1">
                <a:tableStyleId>{5940675A-B579-460E-94D1-54222C63F5DA}</a:tableStyleId>
              </a:tblPr>
              <a:tblGrid>
                <a:gridCol w="342804">
                  <a:extLst>
                    <a:ext uri="{9D8B030D-6E8A-4147-A177-3AD203B41FA5}">
                      <a16:colId xmlns:a16="http://schemas.microsoft.com/office/drawing/2014/main" val="5207202"/>
                    </a:ext>
                  </a:extLst>
                </a:gridCol>
                <a:gridCol w="4340145">
                  <a:extLst>
                    <a:ext uri="{9D8B030D-6E8A-4147-A177-3AD203B41FA5}">
                      <a16:colId xmlns:a16="http://schemas.microsoft.com/office/drawing/2014/main" val="875194858"/>
                    </a:ext>
                  </a:extLst>
                </a:gridCol>
              </a:tblGrid>
              <a:tr h="150346">
                <a:tc gridSpan="2">
                  <a:txBody>
                    <a:bodyPr/>
                    <a:lstStyle/>
                    <a:p>
                      <a:r>
                        <a:rPr lang="en-GB" sz="800" b="1" dirty="0">
                          <a:latin typeface="Gill Sans MT" panose="020B0502020104020203" pitchFamily="34" charset="0"/>
                        </a:rPr>
                        <a:t>Respectful Relationships</a:t>
                      </a: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dirty="0">
                        <a:solidFill>
                          <a:srgbClr val="000000"/>
                        </a:solidFill>
                        <a:effectLst/>
                        <a:latin typeface="Gill Sans MT" panose="020B0502020104020203" pitchFamily="34" charset="0"/>
                        <a:ea typeface="Arial" panose="020B0604020202020204" pitchFamily="34" charset="0"/>
                        <a:cs typeface="Times New Roman" panose="02020603050405020304" pitchFamily="18" charset="0"/>
                      </a:endParaRPr>
                    </a:p>
                  </a:txBody>
                  <a:tcPr/>
                </a:tc>
                <a:extLst>
                  <a:ext uri="{0D108BD9-81ED-4DB2-BD59-A6C34878D82A}">
                    <a16:rowId xmlns:a16="http://schemas.microsoft.com/office/drawing/2014/main" val="1041457203"/>
                  </a:ext>
                </a:extLst>
              </a:tr>
              <a:tr h="15034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dirty="0">
                          <a:effectLst/>
                          <a:latin typeface="Gill Sans MT" panose="020B0502020104020203" pitchFamily="34" charset="0"/>
                        </a:rPr>
                        <a:t>Pupils should know  </a:t>
                      </a:r>
                      <a:endParaRPr lang="en-GB" sz="800" b="1" dirty="0">
                        <a:solidFill>
                          <a:srgbClr val="000000"/>
                        </a:solidFill>
                        <a:effectLst/>
                        <a:latin typeface="Gill Sans MT" panose="020B0502020104020203" pitchFamily="34" charset="0"/>
                        <a:ea typeface="Arial" panose="020B0604020202020204" pitchFamily="34" charset="0"/>
                        <a:cs typeface="Times New Roman" panose="02020603050405020304" pitchFamily="18" charset="0"/>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1" dirty="0">
                        <a:solidFill>
                          <a:srgbClr val="000000"/>
                        </a:solidFill>
                        <a:effectLst/>
                        <a:latin typeface="Gill Sans MT" panose="020B0502020104020203" pitchFamily="34" charset="0"/>
                        <a:ea typeface="Arial" panose="020B0604020202020204" pitchFamily="34" charset="0"/>
                        <a:cs typeface="Times New Roman" panose="02020603050405020304" pitchFamily="18" charset="0"/>
                      </a:endParaRPr>
                    </a:p>
                  </a:txBody>
                  <a:tcPr/>
                </a:tc>
                <a:extLst>
                  <a:ext uri="{0D108BD9-81ED-4DB2-BD59-A6C34878D82A}">
                    <a16:rowId xmlns:a16="http://schemas.microsoft.com/office/drawing/2014/main" val="711088652"/>
                  </a:ext>
                </a:extLst>
              </a:tr>
              <a:tr h="385933">
                <a:tc>
                  <a:txBody>
                    <a:bodyPr/>
                    <a:lstStyle/>
                    <a:p>
                      <a:pPr algn="ctr"/>
                      <a:r>
                        <a:rPr lang="en-GB" sz="800" dirty="0">
                          <a:latin typeface="Gill Sans MT" panose="020B0502020104020203" pitchFamily="34" charset="0"/>
                        </a:rPr>
                        <a:t>R 1</a:t>
                      </a:r>
                    </a:p>
                  </a:txBody>
                  <a:tcPr anchor="ctr"/>
                </a:tc>
                <a:tc>
                  <a:txBody>
                    <a:bodyPr/>
                    <a:lstStyle/>
                    <a:p>
                      <a:pPr marL="0" lvl="0" indent="0" fontAlgn="base">
                        <a:lnSpc>
                          <a:spcPct val="107000"/>
                        </a:lnSpc>
                        <a:spcAft>
                          <a:spcPts val="285"/>
                        </a:spcAft>
                        <a:buClr>
                          <a:srgbClr val="000000"/>
                        </a:buClr>
                        <a:buSzPts val="1200"/>
                        <a:buFont typeface="Arial" panose="020B0604020202020204" pitchFamily="34" charset="0"/>
                        <a:buNone/>
                      </a:pPr>
                      <a:r>
                        <a:rPr lang="en-GB" sz="800" u="none" strike="noStrike" dirty="0">
                          <a:effectLst/>
                          <a:uFill>
                            <a:solidFill>
                              <a:srgbClr val="000000"/>
                            </a:solidFill>
                          </a:uFill>
                          <a:latin typeface="Gill Sans MT" panose="020B0502020104020203" pitchFamily="34" charset="0"/>
                        </a:rPr>
                        <a:t>the characteristics of positive and healthy friendships (in all contexts, including online) including: trust, respect, honesty, kindness, generosity, boundaries, privacy, consent and the management of conflict, reconciliation and ending relationships. This includes different (non-sexual) types of relationship</a:t>
                      </a:r>
                      <a:endParaRPr lang="en-GB" sz="8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endParaRPr>
                    </a:p>
                  </a:txBody>
                  <a:tcPr marL="67945" marR="0" marT="34290" marB="0" anchor="ctr"/>
                </a:tc>
                <a:extLst>
                  <a:ext uri="{0D108BD9-81ED-4DB2-BD59-A6C34878D82A}">
                    <a16:rowId xmlns:a16="http://schemas.microsoft.com/office/drawing/2014/main" val="2881271912"/>
                  </a:ext>
                </a:extLst>
              </a:tr>
              <a:tr h="236258">
                <a:tc>
                  <a:txBody>
                    <a:bodyPr/>
                    <a:lstStyle/>
                    <a:p>
                      <a:pPr algn="ctr"/>
                      <a:r>
                        <a:rPr lang="en-GB" sz="800" dirty="0">
                          <a:latin typeface="Gill Sans MT" panose="020B0502020104020203" pitchFamily="34" charset="0"/>
                        </a:rPr>
                        <a:t>R 2</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strike="noStrike" dirty="0">
                          <a:effectLst/>
                          <a:uFill>
                            <a:solidFill>
                              <a:srgbClr val="000000"/>
                            </a:solidFill>
                          </a:uFill>
                          <a:latin typeface="Gill Sans MT" panose="020B0502020104020203" pitchFamily="34" charset="0"/>
                        </a:rPr>
                        <a:t>practical steps they can take in a range of different contexts to improve or support respectful relationships. </a:t>
                      </a:r>
                      <a:endParaRPr lang="en-GB" sz="8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476329108"/>
                  </a:ext>
                </a:extLst>
              </a:tr>
              <a:tr h="322170">
                <a:tc>
                  <a:txBody>
                    <a:bodyPr/>
                    <a:lstStyle/>
                    <a:p>
                      <a:pPr algn="ctr"/>
                      <a:r>
                        <a:rPr lang="en-GB" sz="800" dirty="0">
                          <a:latin typeface="Gill Sans MT" panose="020B0502020104020203" pitchFamily="34" charset="0"/>
                        </a:rPr>
                        <a:t>R 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strike="noStrike" dirty="0">
                          <a:effectLst/>
                          <a:uFill>
                            <a:solidFill>
                              <a:srgbClr val="000000"/>
                            </a:solidFill>
                          </a:uFill>
                          <a:latin typeface="Gill Sans MT" panose="020B0502020104020203" pitchFamily="34" charset="0"/>
                        </a:rPr>
                        <a:t>how stereotypes, in particular stereotypes based on sex, gender, race, religion, sexual orientation or disability, can cause damage (e.g. how they might normalise non-consensual behaviour or encourage prejudice). 	</a:t>
                      </a:r>
                      <a:endParaRPr lang="en-GB" sz="8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652610928"/>
                  </a:ext>
                </a:extLst>
              </a:tr>
              <a:tr h="322170">
                <a:tc>
                  <a:txBody>
                    <a:bodyPr/>
                    <a:lstStyle/>
                    <a:p>
                      <a:pPr algn="ctr"/>
                      <a:r>
                        <a:rPr lang="en-GB" sz="800" dirty="0">
                          <a:latin typeface="Gill Sans MT" panose="020B0502020104020203" pitchFamily="34" charset="0"/>
                        </a:rPr>
                        <a:t>R 4</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strike="noStrike" dirty="0">
                          <a:effectLst/>
                          <a:uFill>
                            <a:solidFill>
                              <a:srgbClr val="000000"/>
                            </a:solidFill>
                          </a:uFill>
                          <a:latin typeface="Gill Sans MT" panose="020B0502020104020203" pitchFamily="34" charset="0"/>
                        </a:rPr>
                        <a:t>that in school and in wider society they can expect to be treated with respect by others, and that in turn they should show due respect to others, including people in positions of authority and due tolerance of other people’s beliefs.  </a:t>
                      </a:r>
                      <a:endParaRPr lang="en-GB" sz="8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753821863"/>
                  </a:ext>
                </a:extLst>
              </a:tr>
              <a:tr h="236258">
                <a:tc>
                  <a:txBody>
                    <a:bodyPr/>
                    <a:lstStyle/>
                    <a:p>
                      <a:pPr algn="ctr"/>
                      <a:r>
                        <a:rPr lang="en-GB" sz="800" dirty="0">
                          <a:latin typeface="Gill Sans MT" panose="020B0502020104020203" pitchFamily="34" charset="0"/>
                        </a:rPr>
                        <a:t>R 5</a:t>
                      </a:r>
                    </a:p>
                  </a:txBody>
                  <a:tcPr anchor="ctr"/>
                </a:tc>
                <a:tc>
                  <a:txBody>
                    <a:bodyPr/>
                    <a:lstStyle/>
                    <a:p>
                      <a:r>
                        <a:rPr lang="en-GB" sz="800" dirty="0">
                          <a:latin typeface="Gill Sans MT" panose="020B0502020104020203" pitchFamily="34" charset="0"/>
                        </a:rPr>
                        <a:t>about different types of bullying (including cyberbullying), the impact of bullying, responsibilities of bystanders to report bullying and how and where to get help. </a:t>
                      </a:r>
                    </a:p>
                  </a:txBody>
                  <a:tcPr anchor="ctr"/>
                </a:tc>
                <a:extLst>
                  <a:ext uri="{0D108BD9-81ED-4DB2-BD59-A6C34878D82A}">
                    <a16:rowId xmlns:a16="http://schemas.microsoft.com/office/drawing/2014/main" val="3360299936"/>
                  </a:ext>
                </a:extLst>
              </a:tr>
              <a:tr h="236258">
                <a:tc>
                  <a:txBody>
                    <a:bodyPr/>
                    <a:lstStyle/>
                    <a:p>
                      <a:pPr algn="ctr"/>
                      <a:r>
                        <a:rPr lang="en-GB" sz="800" dirty="0">
                          <a:latin typeface="Gill Sans MT" panose="020B0502020104020203" pitchFamily="34" charset="0"/>
                        </a:rPr>
                        <a:t>R 6</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strike="noStrike" dirty="0">
                          <a:effectLst/>
                          <a:uFill>
                            <a:solidFill>
                              <a:srgbClr val="000000"/>
                            </a:solidFill>
                          </a:uFill>
                          <a:latin typeface="Gill Sans MT" panose="020B0502020104020203" pitchFamily="34" charset="0"/>
                        </a:rPr>
                        <a:t>that some types of behaviour within relationships are criminal, including violent behaviour and coercive control.  </a:t>
                      </a:r>
                      <a:endParaRPr lang="en-GB" sz="8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59500278"/>
                  </a:ext>
                </a:extLst>
              </a:tr>
              <a:tr h="236258">
                <a:tc>
                  <a:txBody>
                    <a:bodyPr/>
                    <a:lstStyle/>
                    <a:p>
                      <a:pPr algn="ctr"/>
                      <a:r>
                        <a:rPr lang="en-GB" sz="800" dirty="0">
                          <a:latin typeface="Gill Sans MT" panose="020B0502020104020203" pitchFamily="34" charset="0"/>
                        </a:rPr>
                        <a:t>R 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strike="noStrike" dirty="0">
                          <a:effectLst/>
                          <a:uFill>
                            <a:solidFill>
                              <a:srgbClr val="000000"/>
                            </a:solidFill>
                          </a:uFill>
                          <a:latin typeface="Gill Sans MT" panose="020B0502020104020203" pitchFamily="34" charset="0"/>
                        </a:rPr>
                        <a:t>what constitutes sexual harassment and sexual violence and why these are always unacceptable. </a:t>
                      </a:r>
                      <a:endParaRPr lang="en-GB" sz="8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267431142"/>
                  </a:ext>
                </a:extLst>
              </a:tr>
              <a:tr h="322170">
                <a:tc>
                  <a:txBody>
                    <a:bodyPr/>
                    <a:lstStyle/>
                    <a:p>
                      <a:pPr algn="ctr"/>
                      <a:r>
                        <a:rPr lang="en-GB" sz="800" dirty="0">
                          <a:latin typeface="Gill Sans MT" panose="020B0502020104020203" pitchFamily="34" charset="0"/>
                        </a:rPr>
                        <a:t>R 8</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strike="noStrike" dirty="0">
                          <a:effectLst/>
                          <a:uFill>
                            <a:solidFill>
                              <a:srgbClr val="000000"/>
                            </a:solidFill>
                          </a:uFill>
                          <a:latin typeface="Gill Sans MT" panose="020B0502020104020203" pitchFamily="34" charset="0"/>
                        </a:rPr>
                        <a:t>the legal rights and responsibilities regarding equality (particularly with reference to the protected characteristics as defined in the Equality Act 2010) and that everyone is unique and equal. </a:t>
                      </a:r>
                      <a:endParaRPr lang="en-GB" sz="8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092070500"/>
                  </a:ext>
                </a:extLst>
              </a:tr>
            </a:tbl>
          </a:graphicData>
        </a:graphic>
      </p:graphicFrame>
      <p:graphicFrame>
        <p:nvGraphicFramePr>
          <p:cNvPr id="7" name="Table 6">
            <a:extLst>
              <a:ext uri="{FF2B5EF4-FFF2-40B4-BE49-F238E27FC236}">
                <a16:creationId xmlns:a16="http://schemas.microsoft.com/office/drawing/2014/main" id="{2597C278-7FDD-451A-A954-AE1A92894B8E}"/>
              </a:ext>
            </a:extLst>
          </p:cNvPr>
          <p:cNvGraphicFramePr>
            <a:graphicFrameLocks noGrp="1"/>
          </p:cNvGraphicFramePr>
          <p:nvPr>
            <p:extLst>
              <p:ext uri="{D42A27DB-BD31-4B8C-83A1-F6EECF244321}">
                <p14:modId xmlns:p14="http://schemas.microsoft.com/office/powerpoint/2010/main" val="833267120"/>
              </p:ext>
            </p:extLst>
          </p:nvPr>
        </p:nvGraphicFramePr>
        <p:xfrm>
          <a:off x="4953000" y="100181"/>
          <a:ext cx="4916294" cy="4412171"/>
        </p:xfrm>
        <a:graphic>
          <a:graphicData uri="http://schemas.openxmlformats.org/drawingml/2006/table">
            <a:tbl>
              <a:tblPr firstRow="1" bandRow="1">
                <a:tableStyleId>{5940675A-B579-460E-94D1-54222C63F5DA}</a:tableStyleId>
              </a:tblPr>
              <a:tblGrid>
                <a:gridCol w="417830">
                  <a:extLst>
                    <a:ext uri="{9D8B030D-6E8A-4147-A177-3AD203B41FA5}">
                      <a16:colId xmlns:a16="http://schemas.microsoft.com/office/drawing/2014/main" val="5207202"/>
                    </a:ext>
                  </a:extLst>
                </a:gridCol>
                <a:gridCol w="4498464">
                  <a:extLst>
                    <a:ext uri="{9D8B030D-6E8A-4147-A177-3AD203B41FA5}">
                      <a16:colId xmlns:a16="http://schemas.microsoft.com/office/drawing/2014/main" val="875194858"/>
                    </a:ext>
                  </a:extLst>
                </a:gridCol>
              </a:tblGrid>
              <a:tr h="198034">
                <a:tc gridSpan="2">
                  <a:txBody>
                    <a:bodyPr/>
                    <a:lstStyle/>
                    <a:p>
                      <a:r>
                        <a:rPr lang="en-GB" sz="800" b="1" dirty="0"/>
                        <a:t>Intimate and Sexual Relationships, including sexual health</a:t>
                      </a:r>
                      <a:endParaRPr lang="en-GB" sz="800" b="1" dirty="0">
                        <a:latin typeface="Gill Sans MT" panose="020B0502020104020203" pitchFamily="34" charset="0"/>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dirty="0">
                        <a:solidFill>
                          <a:srgbClr val="000000"/>
                        </a:solidFill>
                        <a:effectLst/>
                        <a:latin typeface="Gill Sans MT" panose="020B0502020104020203" pitchFamily="34" charset="0"/>
                        <a:ea typeface="Arial" panose="020B0604020202020204" pitchFamily="34" charset="0"/>
                        <a:cs typeface="Times New Roman" panose="02020603050405020304" pitchFamily="18" charset="0"/>
                      </a:endParaRPr>
                    </a:p>
                  </a:txBody>
                  <a:tcPr/>
                </a:tc>
                <a:extLst>
                  <a:ext uri="{0D108BD9-81ED-4DB2-BD59-A6C34878D82A}">
                    <a16:rowId xmlns:a16="http://schemas.microsoft.com/office/drawing/2014/main" val="3227801242"/>
                  </a:ext>
                </a:extLst>
              </a:tr>
              <a:tr h="19803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dirty="0">
                          <a:effectLst/>
                        </a:rPr>
                        <a:t>Pupils should know  </a:t>
                      </a:r>
                      <a:endParaRPr lang="en-GB" sz="800" b="1" dirty="0">
                        <a:solidFill>
                          <a:srgbClr val="000000"/>
                        </a:solidFill>
                        <a:effectLst/>
                        <a:latin typeface="Gill Sans MT" panose="020B0502020104020203" pitchFamily="34" charset="0"/>
                        <a:ea typeface="Arial" panose="020B0604020202020204" pitchFamily="34" charset="0"/>
                        <a:cs typeface="Times New Roman" panose="02020603050405020304" pitchFamily="18" charset="0"/>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dirty="0">
                        <a:solidFill>
                          <a:srgbClr val="000000"/>
                        </a:solidFill>
                        <a:effectLst/>
                        <a:latin typeface="Gill Sans MT" panose="020B0502020104020203" pitchFamily="34" charset="0"/>
                        <a:ea typeface="Arial" panose="020B0604020202020204" pitchFamily="34" charset="0"/>
                        <a:cs typeface="Times New Roman" panose="02020603050405020304" pitchFamily="18" charset="0"/>
                      </a:endParaRPr>
                    </a:p>
                  </a:txBody>
                  <a:tcPr/>
                </a:tc>
                <a:extLst>
                  <a:ext uri="{0D108BD9-81ED-4DB2-BD59-A6C34878D82A}">
                    <a16:rowId xmlns:a16="http://schemas.microsoft.com/office/drawing/2014/main" val="711088652"/>
                  </a:ext>
                </a:extLst>
              </a:tr>
              <a:tr h="389172">
                <a:tc>
                  <a:txBody>
                    <a:bodyPr/>
                    <a:lstStyle/>
                    <a:p>
                      <a:pPr algn="ctr"/>
                      <a:r>
                        <a:rPr lang="en-GB" sz="800" dirty="0"/>
                        <a:t>I </a:t>
                      </a:r>
                      <a:r>
                        <a:rPr lang="en-GB" sz="800" dirty="0">
                          <a:latin typeface="Gill Sans MT" panose="020B0502020104020203" pitchFamily="34" charset="0"/>
                        </a:rPr>
                        <a:t>1</a:t>
                      </a:r>
                    </a:p>
                  </a:txBody>
                  <a:tcPr anchor="ctr"/>
                </a:tc>
                <a:tc>
                  <a:txBody>
                    <a:bodyPr/>
                    <a:lstStyle/>
                    <a:p>
                      <a:pPr marL="0" lvl="0" indent="0" fontAlgn="base">
                        <a:lnSpc>
                          <a:spcPct val="107000"/>
                        </a:lnSpc>
                        <a:spcAft>
                          <a:spcPts val="285"/>
                        </a:spcAft>
                        <a:buClr>
                          <a:srgbClr val="000000"/>
                        </a:buClr>
                        <a:buSzPts val="1200"/>
                        <a:buFont typeface="Arial" panose="020B0604020202020204" pitchFamily="34" charset="0"/>
                        <a:buNone/>
                      </a:pPr>
                      <a:r>
                        <a:rPr lang="en-GB" sz="800" u="none" strike="noStrike" dirty="0">
                          <a:effectLst/>
                          <a:uFill>
                            <a:solidFill>
                              <a:srgbClr val="000000"/>
                            </a:solidFill>
                          </a:uFill>
                        </a:rPr>
                        <a:t>how to recognise the characteristics and positive aspects of healthy one-to-one intimate relationships, which include mutual respect, consent, loyalty, trust, shared interests and outlook, sex and friendship.   	</a:t>
                      </a:r>
                      <a:endParaRPr lang="en-GB" sz="8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endParaRPr>
                    </a:p>
                  </a:txBody>
                  <a:tcPr marL="67945" marR="0" marT="34290" marB="0" anchor="ctr"/>
                </a:tc>
                <a:extLst>
                  <a:ext uri="{0D108BD9-81ED-4DB2-BD59-A6C34878D82A}">
                    <a16:rowId xmlns:a16="http://schemas.microsoft.com/office/drawing/2014/main" val="2881271912"/>
                  </a:ext>
                </a:extLst>
              </a:tr>
              <a:tr h="424358">
                <a:tc>
                  <a:txBody>
                    <a:bodyPr/>
                    <a:lstStyle/>
                    <a:p>
                      <a:pPr algn="ctr"/>
                      <a:r>
                        <a:rPr lang="en-GB" sz="800" dirty="0">
                          <a:latin typeface="Gill Sans MT" panose="020B0502020104020203" pitchFamily="34" charset="0"/>
                        </a:rPr>
                        <a:t>I 2</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strike="noStrike" dirty="0">
                          <a:effectLst/>
                          <a:uFill>
                            <a:solidFill>
                              <a:srgbClr val="000000"/>
                            </a:solidFill>
                          </a:uFill>
                        </a:rPr>
                        <a:t>that all aspects of health can be affected by choices they make in sex and relationships, positively or negatively, e.g. physical, emotional, mental, sexual and reproductive health and wellbeing. 	</a:t>
                      </a:r>
                      <a:endParaRPr lang="en-GB" sz="8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476329108"/>
                  </a:ext>
                </a:extLst>
              </a:tr>
              <a:tr h="311196">
                <a:tc>
                  <a:txBody>
                    <a:bodyPr/>
                    <a:lstStyle/>
                    <a:p>
                      <a:pPr algn="ctr"/>
                      <a:r>
                        <a:rPr lang="en-GB" sz="800" dirty="0">
                          <a:latin typeface="Gill Sans MT" panose="020B0502020104020203" pitchFamily="34" charset="0"/>
                        </a:rPr>
                        <a:t>I 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strike="noStrike" dirty="0">
                          <a:effectLst/>
                          <a:uFill>
                            <a:solidFill>
                              <a:srgbClr val="000000"/>
                            </a:solidFill>
                          </a:uFill>
                        </a:rPr>
                        <a:t>the facts about reproductive health, including fertility, and the potential impact of lifestyle on fertility for men and women and menopause.  	</a:t>
                      </a:r>
                      <a:endParaRPr lang="en-GB" sz="8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652610928"/>
                  </a:ext>
                </a:extLst>
              </a:tr>
              <a:tr h="311196">
                <a:tc>
                  <a:txBody>
                    <a:bodyPr/>
                    <a:lstStyle/>
                    <a:p>
                      <a:pPr algn="ctr"/>
                      <a:r>
                        <a:rPr lang="en-GB" sz="800" dirty="0">
                          <a:latin typeface="Gill Sans MT" panose="020B0502020104020203" pitchFamily="34" charset="0"/>
                        </a:rPr>
                        <a:t>I 4</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strike="noStrike" dirty="0">
                          <a:effectLst/>
                          <a:uFill>
                            <a:solidFill>
                              <a:srgbClr val="000000"/>
                            </a:solidFill>
                          </a:uFill>
                        </a:rPr>
                        <a:t>that there are a range of strategies for identifying and managing sexual pressure, including understanding peer pressure, resisting pressure and not pressurising others. </a:t>
                      </a:r>
                      <a:endParaRPr lang="en-GB" sz="8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753821863"/>
                  </a:ext>
                </a:extLst>
              </a:tr>
              <a:tr h="198034">
                <a:tc>
                  <a:txBody>
                    <a:bodyPr/>
                    <a:lstStyle/>
                    <a:p>
                      <a:pPr algn="ctr"/>
                      <a:r>
                        <a:rPr lang="en-GB" sz="800" dirty="0">
                          <a:latin typeface="Gill Sans MT" panose="020B0502020104020203" pitchFamily="34" charset="0"/>
                        </a:rPr>
                        <a:t>I 5</a:t>
                      </a:r>
                    </a:p>
                  </a:txBody>
                  <a:tcPr anchor="ctr"/>
                </a:tc>
                <a:tc>
                  <a:txBody>
                    <a:bodyPr/>
                    <a:lstStyle/>
                    <a:p>
                      <a:r>
                        <a:rPr lang="en-GB" sz="800" dirty="0"/>
                        <a:t>that they have a choice to delay sex or to enjoy intimacy without sex. </a:t>
                      </a:r>
                      <a:endParaRPr lang="en-GB" sz="800" dirty="0">
                        <a:latin typeface="Gill Sans MT" panose="020B0502020104020203" pitchFamily="34" charset="0"/>
                      </a:endParaRPr>
                    </a:p>
                  </a:txBody>
                  <a:tcPr anchor="ctr"/>
                </a:tc>
                <a:extLst>
                  <a:ext uri="{0D108BD9-81ED-4DB2-BD59-A6C34878D82A}">
                    <a16:rowId xmlns:a16="http://schemas.microsoft.com/office/drawing/2014/main" val="3360299936"/>
                  </a:ext>
                </a:extLst>
              </a:tr>
              <a:tr h="198034">
                <a:tc>
                  <a:txBody>
                    <a:bodyPr/>
                    <a:lstStyle/>
                    <a:p>
                      <a:pPr algn="ctr"/>
                      <a:r>
                        <a:rPr lang="en-GB" sz="800" dirty="0">
                          <a:latin typeface="Gill Sans MT" panose="020B0502020104020203" pitchFamily="34" charset="0"/>
                        </a:rPr>
                        <a:t>I 6</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strike="noStrike" dirty="0">
                          <a:effectLst/>
                          <a:uFill>
                            <a:solidFill>
                              <a:srgbClr val="000000"/>
                            </a:solidFill>
                          </a:uFill>
                        </a:rPr>
                        <a:t>the facts about the full range of contraceptive choices, efficacy and options available. </a:t>
                      </a:r>
                      <a:endParaRPr lang="en-GB" sz="8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59500278"/>
                  </a:ext>
                </a:extLst>
              </a:tr>
              <a:tr h="198034">
                <a:tc>
                  <a:txBody>
                    <a:bodyPr/>
                    <a:lstStyle/>
                    <a:p>
                      <a:pPr algn="ctr"/>
                      <a:r>
                        <a:rPr lang="en-GB" sz="800" dirty="0">
                          <a:latin typeface="Gill Sans MT" panose="020B0502020104020203" pitchFamily="34" charset="0"/>
                        </a:rPr>
                        <a:t>I 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strike="noStrike" dirty="0">
                          <a:effectLst/>
                          <a:uFill>
                            <a:solidFill>
                              <a:srgbClr val="000000"/>
                            </a:solidFill>
                          </a:uFill>
                        </a:rPr>
                        <a:t>the facts around pregnancy including miscarriage. </a:t>
                      </a:r>
                      <a:endParaRPr lang="en-GB" sz="8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267431142"/>
                  </a:ext>
                </a:extLst>
              </a:tr>
              <a:tr h="424358">
                <a:tc>
                  <a:txBody>
                    <a:bodyPr/>
                    <a:lstStyle/>
                    <a:p>
                      <a:pPr algn="ctr"/>
                      <a:r>
                        <a:rPr lang="en-GB" sz="800" dirty="0">
                          <a:latin typeface="Gill Sans MT" panose="020B0502020104020203" pitchFamily="34" charset="0"/>
                        </a:rPr>
                        <a:t>I 8</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strike="noStrike" dirty="0">
                          <a:effectLst/>
                          <a:uFill>
                            <a:solidFill>
                              <a:srgbClr val="000000"/>
                            </a:solidFill>
                          </a:uFill>
                        </a:rPr>
                        <a:t>that there are choices in relation to pregnancy (with medically and legally accurate, impartial information on all options, including keeping the baby, adoption, abortion and where to get further help). </a:t>
                      </a:r>
                      <a:endParaRPr lang="en-GB" sz="8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092070500"/>
                  </a:ext>
                </a:extLst>
              </a:tr>
              <a:tr h="424358">
                <a:tc>
                  <a:txBody>
                    <a:bodyPr/>
                    <a:lstStyle/>
                    <a:p>
                      <a:pPr algn="ctr"/>
                      <a:r>
                        <a:rPr lang="en-GB" sz="800" dirty="0">
                          <a:latin typeface="Gill Sans MT" panose="020B0502020104020203" pitchFamily="34" charset="0"/>
                        </a:rPr>
                        <a:t>I 9</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strike="noStrike" dirty="0">
                          <a:effectLst/>
                          <a:uFill>
                            <a:solidFill>
                              <a:srgbClr val="000000"/>
                            </a:solidFill>
                          </a:uFill>
                        </a:rPr>
                        <a:t>how the different sexually transmitted infections (STIs), including HIV/AIDs, are transmitted, how risk can be reduced through safer sex (including through condom use) and the importance of and facts about testing. </a:t>
                      </a:r>
                      <a:endParaRPr lang="en-GB" sz="8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272468697"/>
                  </a:ext>
                </a:extLst>
              </a:tr>
              <a:tr h="311196">
                <a:tc>
                  <a:txBody>
                    <a:bodyPr/>
                    <a:lstStyle/>
                    <a:p>
                      <a:pPr algn="ctr"/>
                      <a:r>
                        <a:rPr lang="en-GB" sz="800" dirty="0">
                          <a:latin typeface="Gill Sans MT" panose="020B0502020104020203" pitchFamily="34" charset="0"/>
                        </a:rPr>
                        <a:t>I 10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strike="noStrike" dirty="0">
                          <a:effectLst/>
                          <a:uFill>
                            <a:solidFill>
                              <a:srgbClr val="000000"/>
                            </a:solidFill>
                          </a:uFill>
                        </a:rPr>
                        <a:t>about the prevalence of some STIs, the impact they can have on those who contract them and key facts about treatment. </a:t>
                      </a:r>
                      <a:endParaRPr lang="en-GB" sz="8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981111194"/>
                  </a:ext>
                </a:extLst>
              </a:tr>
              <a:tr h="198034">
                <a:tc>
                  <a:txBody>
                    <a:bodyPr/>
                    <a:lstStyle/>
                    <a:p>
                      <a:pPr algn="ctr"/>
                      <a:r>
                        <a:rPr lang="en-GB" sz="800" dirty="0">
                          <a:latin typeface="Gill Sans MT" panose="020B0502020104020203" pitchFamily="34" charset="0"/>
                        </a:rPr>
                        <a:t>1 11</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strike="noStrike" dirty="0">
                          <a:effectLst/>
                          <a:uFill>
                            <a:solidFill>
                              <a:srgbClr val="000000"/>
                            </a:solidFill>
                          </a:uFill>
                        </a:rPr>
                        <a:t>how the use of alcohol and drugs can lead to risky sexual behaviour. </a:t>
                      </a:r>
                      <a:endParaRPr lang="en-GB" sz="8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257173223"/>
                  </a:ext>
                </a:extLst>
              </a:tr>
              <a:tr h="311196">
                <a:tc>
                  <a:txBody>
                    <a:bodyPr/>
                    <a:lstStyle/>
                    <a:p>
                      <a:pPr algn="ctr"/>
                      <a:r>
                        <a:rPr lang="en-GB" sz="800" dirty="0">
                          <a:latin typeface="Gill Sans MT" panose="020B0502020104020203" pitchFamily="34" charset="0"/>
                        </a:rPr>
                        <a:t>1 12</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strike="noStrike" dirty="0">
                          <a:effectLst/>
                          <a:uFill>
                            <a:solidFill>
                              <a:srgbClr val="000000"/>
                            </a:solidFill>
                          </a:uFill>
                        </a:rPr>
                        <a:t>how to get further advice, including how and where to access confidential sexual and reproductive health advice and treatment. </a:t>
                      </a:r>
                      <a:endParaRPr lang="en-GB" sz="8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905073075"/>
                  </a:ext>
                </a:extLst>
              </a:tr>
            </a:tbl>
          </a:graphicData>
        </a:graphic>
      </p:graphicFrame>
      <p:sp>
        <p:nvSpPr>
          <p:cNvPr id="8" name="TextBox 7">
            <a:extLst>
              <a:ext uri="{FF2B5EF4-FFF2-40B4-BE49-F238E27FC236}">
                <a16:creationId xmlns:a16="http://schemas.microsoft.com/office/drawing/2014/main" id="{80B19C55-E369-4E36-99C3-E60C804433C1}"/>
              </a:ext>
            </a:extLst>
          </p:cNvPr>
          <p:cNvSpPr txBox="1"/>
          <p:nvPr/>
        </p:nvSpPr>
        <p:spPr>
          <a:xfrm>
            <a:off x="113641" y="100181"/>
            <a:ext cx="8145379" cy="369332"/>
          </a:xfrm>
          <a:prstGeom prst="rect">
            <a:avLst/>
          </a:prstGeom>
          <a:noFill/>
        </p:spPr>
        <p:txBody>
          <a:bodyPr wrap="square" rtlCol="0">
            <a:spAutoFit/>
          </a:bodyPr>
          <a:lstStyle/>
          <a:p>
            <a:r>
              <a:rPr lang="en-GB" dirty="0"/>
              <a:t>RSHE Curriculum – Statutory Content</a:t>
            </a:r>
          </a:p>
        </p:txBody>
      </p:sp>
      <p:graphicFrame>
        <p:nvGraphicFramePr>
          <p:cNvPr id="9" name="Table 8">
            <a:extLst>
              <a:ext uri="{FF2B5EF4-FFF2-40B4-BE49-F238E27FC236}">
                <a16:creationId xmlns:a16="http://schemas.microsoft.com/office/drawing/2014/main" id="{CAAAFC9D-19A6-4769-A488-F02A2C38ECB3}"/>
              </a:ext>
            </a:extLst>
          </p:cNvPr>
          <p:cNvGraphicFramePr>
            <a:graphicFrameLocks noGrp="1"/>
          </p:cNvGraphicFramePr>
          <p:nvPr>
            <p:extLst>
              <p:ext uri="{D42A27DB-BD31-4B8C-83A1-F6EECF244321}">
                <p14:modId xmlns:p14="http://schemas.microsoft.com/office/powerpoint/2010/main" val="1614577551"/>
              </p:ext>
            </p:extLst>
          </p:nvPr>
        </p:nvGraphicFramePr>
        <p:xfrm>
          <a:off x="4953000" y="4567728"/>
          <a:ext cx="4916294" cy="2243895"/>
        </p:xfrm>
        <a:graphic>
          <a:graphicData uri="http://schemas.openxmlformats.org/drawingml/2006/table">
            <a:tbl>
              <a:tblPr firstRow="1" bandRow="1">
                <a:tableStyleId>{5940675A-B579-460E-94D1-54222C63F5DA}</a:tableStyleId>
              </a:tblPr>
              <a:tblGrid>
                <a:gridCol w="359884">
                  <a:extLst>
                    <a:ext uri="{9D8B030D-6E8A-4147-A177-3AD203B41FA5}">
                      <a16:colId xmlns:a16="http://schemas.microsoft.com/office/drawing/2014/main" val="5207202"/>
                    </a:ext>
                  </a:extLst>
                </a:gridCol>
                <a:gridCol w="4556410">
                  <a:extLst>
                    <a:ext uri="{9D8B030D-6E8A-4147-A177-3AD203B41FA5}">
                      <a16:colId xmlns:a16="http://schemas.microsoft.com/office/drawing/2014/main" val="875194858"/>
                    </a:ext>
                  </a:extLst>
                </a:gridCol>
              </a:tblGrid>
              <a:tr h="225838">
                <a:tc gridSpan="2">
                  <a:txBody>
                    <a:bodyPr/>
                    <a:lstStyle/>
                    <a:p>
                      <a:r>
                        <a:rPr lang="en-GB" sz="800" b="1" dirty="0">
                          <a:latin typeface="Gill Sans MT" panose="020B0502020104020203" pitchFamily="34" charset="0"/>
                        </a:rPr>
                        <a:t>Drugs, Alcohol and Tobacco</a:t>
                      </a: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dirty="0">
                        <a:solidFill>
                          <a:srgbClr val="000000"/>
                        </a:solidFill>
                        <a:effectLst/>
                        <a:latin typeface="Gill Sans MT" panose="020B0502020104020203" pitchFamily="34" charset="0"/>
                        <a:ea typeface="Arial" panose="020B0604020202020204" pitchFamily="34" charset="0"/>
                        <a:cs typeface="Times New Roman" panose="02020603050405020304" pitchFamily="18" charset="0"/>
                      </a:endParaRPr>
                    </a:p>
                  </a:txBody>
                  <a:tcPr anchor="ctr"/>
                </a:tc>
                <a:extLst>
                  <a:ext uri="{0D108BD9-81ED-4DB2-BD59-A6C34878D82A}">
                    <a16:rowId xmlns:a16="http://schemas.microsoft.com/office/drawing/2014/main" val="270137232"/>
                  </a:ext>
                </a:extLst>
              </a:tr>
              <a:tr h="225838">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dirty="0">
                          <a:effectLst/>
                          <a:latin typeface="Gill Sans MT" panose="020B0502020104020203" pitchFamily="34" charset="0"/>
                        </a:rPr>
                        <a:t>Pupils should know  </a:t>
                      </a:r>
                      <a:endParaRPr lang="en-GB" sz="800" b="1" dirty="0">
                        <a:solidFill>
                          <a:srgbClr val="000000"/>
                        </a:solidFill>
                        <a:effectLst/>
                        <a:latin typeface="Gill Sans MT" panose="020B0502020104020203" pitchFamily="34" charset="0"/>
                        <a:ea typeface="Arial" panose="020B0604020202020204" pitchFamily="34" charset="0"/>
                        <a:cs typeface="Times New Roman" panose="02020603050405020304" pitchFamily="18" charset="0"/>
                      </a:endParaRP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dirty="0">
                        <a:solidFill>
                          <a:srgbClr val="000000"/>
                        </a:solidFill>
                        <a:effectLst/>
                        <a:latin typeface="Gill Sans MT" panose="020B0502020104020203" pitchFamily="34" charset="0"/>
                        <a:ea typeface="Arial" panose="020B0604020202020204" pitchFamily="34" charset="0"/>
                        <a:cs typeface="Times New Roman" panose="02020603050405020304" pitchFamily="18" charset="0"/>
                      </a:endParaRPr>
                    </a:p>
                  </a:txBody>
                  <a:tcPr anchor="ctr"/>
                </a:tc>
                <a:extLst>
                  <a:ext uri="{0D108BD9-81ED-4DB2-BD59-A6C34878D82A}">
                    <a16:rowId xmlns:a16="http://schemas.microsoft.com/office/drawing/2014/main" val="711088652"/>
                  </a:ext>
                </a:extLst>
              </a:tr>
              <a:tr h="303604">
                <a:tc>
                  <a:txBody>
                    <a:bodyPr/>
                    <a:lstStyle/>
                    <a:p>
                      <a:pPr algn="ctr"/>
                      <a:r>
                        <a:rPr lang="en-GB" sz="800" dirty="0">
                          <a:latin typeface="Gill Sans MT" panose="020B0502020104020203" pitchFamily="34" charset="0"/>
                        </a:rPr>
                        <a:t>D 1</a:t>
                      </a:r>
                    </a:p>
                  </a:txBody>
                  <a:tcPr anchor="ctr"/>
                </a:tc>
                <a:tc>
                  <a:txBody>
                    <a:bodyPr/>
                    <a:lstStyle/>
                    <a:p>
                      <a:pPr marL="0" lvl="0" indent="0" fontAlgn="base">
                        <a:lnSpc>
                          <a:spcPct val="107000"/>
                        </a:lnSpc>
                        <a:spcAft>
                          <a:spcPts val="285"/>
                        </a:spcAft>
                        <a:buClr>
                          <a:srgbClr val="000000"/>
                        </a:buClr>
                        <a:buSzPts val="1200"/>
                        <a:buFont typeface="Arial" panose="020B0604020202020204" pitchFamily="34" charset="0"/>
                        <a:buNone/>
                      </a:pPr>
                      <a:r>
                        <a:rPr lang="en-GB" sz="8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rPr>
                        <a:t>the facts about legal and illegal drugs and their associated risks, including the link between drug use, and the associated risks, including the link to serious mental health conditions. </a:t>
                      </a:r>
                    </a:p>
                  </a:txBody>
                  <a:tcPr marL="67945" marR="0" marT="34290" marB="0" anchor="ctr"/>
                </a:tc>
                <a:extLst>
                  <a:ext uri="{0D108BD9-81ED-4DB2-BD59-A6C34878D82A}">
                    <a16:rowId xmlns:a16="http://schemas.microsoft.com/office/drawing/2014/main" val="2881271912"/>
                  </a:ext>
                </a:extLst>
              </a:tr>
              <a:tr h="269913">
                <a:tc>
                  <a:txBody>
                    <a:bodyPr/>
                    <a:lstStyle/>
                    <a:p>
                      <a:pPr algn="ctr"/>
                      <a:r>
                        <a:rPr lang="en-GB" sz="800" dirty="0">
                          <a:latin typeface="Gill Sans MT" panose="020B0502020104020203" pitchFamily="34" charset="0"/>
                        </a:rPr>
                        <a:t>D 2</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rPr>
                        <a:t>the law relating to the supply and possession of illegal substances. </a:t>
                      </a:r>
                    </a:p>
                  </a:txBody>
                  <a:tcPr anchor="ctr"/>
                </a:tc>
                <a:extLst>
                  <a:ext uri="{0D108BD9-81ED-4DB2-BD59-A6C34878D82A}">
                    <a16:rowId xmlns:a16="http://schemas.microsoft.com/office/drawing/2014/main" val="2476329108"/>
                  </a:ext>
                </a:extLst>
              </a:tr>
              <a:tr h="368063">
                <a:tc>
                  <a:txBody>
                    <a:bodyPr/>
                    <a:lstStyle/>
                    <a:p>
                      <a:pPr algn="ctr"/>
                      <a:r>
                        <a:rPr lang="en-GB" sz="800" dirty="0">
                          <a:latin typeface="Gill Sans MT" panose="020B0502020104020203" pitchFamily="34" charset="0"/>
                        </a:rPr>
                        <a:t>D 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rPr>
                        <a:t>the physical and psychological risks associated with alcohol consumption and what constitutes low risk alcohol consumption in adulthood.  </a:t>
                      </a:r>
                    </a:p>
                  </a:txBody>
                  <a:tcPr anchor="ctr"/>
                </a:tc>
                <a:extLst>
                  <a:ext uri="{0D108BD9-81ED-4DB2-BD59-A6C34878D82A}">
                    <a16:rowId xmlns:a16="http://schemas.microsoft.com/office/drawing/2014/main" val="3652610928"/>
                  </a:ext>
                </a:extLst>
              </a:tr>
              <a:tr h="269913">
                <a:tc>
                  <a:txBody>
                    <a:bodyPr/>
                    <a:lstStyle/>
                    <a:p>
                      <a:pPr algn="ctr"/>
                      <a:r>
                        <a:rPr lang="en-GB" sz="800" dirty="0">
                          <a:latin typeface="Gill Sans MT" panose="020B0502020104020203" pitchFamily="34" charset="0"/>
                        </a:rPr>
                        <a:t>D 4</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rPr>
                        <a:t>the physical and psychological consequences of addiction, including alcohol dependency.  </a:t>
                      </a:r>
                    </a:p>
                  </a:txBody>
                  <a:tcPr anchor="ctr"/>
                </a:tc>
                <a:extLst>
                  <a:ext uri="{0D108BD9-81ED-4DB2-BD59-A6C34878D82A}">
                    <a16:rowId xmlns:a16="http://schemas.microsoft.com/office/drawing/2014/main" val="3753821863"/>
                  </a:ext>
                </a:extLst>
              </a:tr>
              <a:tr h="225838">
                <a:tc>
                  <a:txBody>
                    <a:bodyPr/>
                    <a:lstStyle/>
                    <a:p>
                      <a:pPr algn="ctr"/>
                      <a:r>
                        <a:rPr lang="en-GB" sz="800" dirty="0">
                          <a:latin typeface="Gill Sans MT" panose="020B0502020104020203" pitchFamily="34" charset="0"/>
                        </a:rPr>
                        <a:t>D 5</a:t>
                      </a:r>
                    </a:p>
                  </a:txBody>
                  <a:tcPr anchor="ctr"/>
                </a:tc>
                <a:tc>
                  <a:txBody>
                    <a:bodyPr/>
                    <a:lstStyle/>
                    <a:p>
                      <a:r>
                        <a:rPr lang="en-GB" sz="800" dirty="0">
                          <a:latin typeface="Gill Sans MT" panose="020B0502020104020203" pitchFamily="34" charset="0"/>
                        </a:rPr>
                        <a:t>awareness of the dangers of drugs which are prescribed but still present serious health risks. </a:t>
                      </a:r>
                    </a:p>
                  </a:txBody>
                  <a:tcPr anchor="ctr"/>
                </a:tc>
                <a:extLst>
                  <a:ext uri="{0D108BD9-81ED-4DB2-BD59-A6C34878D82A}">
                    <a16:rowId xmlns:a16="http://schemas.microsoft.com/office/drawing/2014/main" val="3360299936"/>
                  </a:ext>
                </a:extLst>
              </a:tr>
              <a:tr h="354888">
                <a:tc>
                  <a:txBody>
                    <a:bodyPr/>
                    <a:lstStyle/>
                    <a:p>
                      <a:pPr algn="ctr"/>
                      <a:r>
                        <a:rPr lang="en-GB" sz="800" dirty="0">
                          <a:latin typeface="Gill Sans MT" panose="020B0502020104020203" pitchFamily="34" charset="0"/>
                        </a:rPr>
                        <a:t>D 6</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rPr>
                        <a:t>the facts about the harms from smoking tobacco (particularly the link to lung cancer), the benefits of quitting and how to access support to do so</a:t>
                      </a:r>
                    </a:p>
                  </a:txBody>
                  <a:tcPr anchor="ctr"/>
                </a:tc>
                <a:extLst>
                  <a:ext uri="{0D108BD9-81ED-4DB2-BD59-A6C34878D82A}">
                    <a16:rowId xmlns:a16="http://schemas.microsoft.com/office/drawing/2014/main" val="359500278"/>
                  </a:ext>
                </a:extLst>
              </a:tr>
            </a:tbl>
          </a:graphicData>
        </a:graphic>
      </p:graphicFrame>
    </p:spTree>
    <p:extLst>
      <p:ext uri="{BB962C8B-B14F-4D97-AF65-F5344CB8AC3E}">
        <p14:creationId xmlns:p14="http://schemas.microsoft.com/office/powerpoint/2010/main" val="3342387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D6E55265-21A7-4CC5-9E5F-1084F5820522}"/>
              </a:ext>
            </a:extLst>
          </p:cNvPr>
          <p:cNvGraphicFramePr>
            <a:graphicFrameLocks noGrp="1"/>
          </p:cNvGraphicFramePr>
          <p:nvPr>
            <p:extLst>
              <p:ext uri="{D42A27DB-BD31-4B8C-83A1-F6EECF244321}">
                <p14:modId xmlns:p14="http://schemas.microsoft.com/office/powerpoint/2010/main" val="215403291"/>
              </p:ext>
            </p:extLst>
          </p:nvPr>
        </p:nvGraphicFramePr>
        <p:xfrm>
          <a:off x="113641" y="524890"/>
          <a:ext cx="3243170" cy="4232886"/>
        </p:xfrm>
        <a:graphic>
          <a:graphicData uri="http://schemas.openxmlformats.org/drawingml/2006/table">
            <a:tbl>
              <a:tblPr firstRow="1" bandRow="1">
                <a:tableStyleId>{5940675A-B579-460E-94D1-54222C63F5DA}</a:tableStyleId>
              </a:tblPr>
              <a:tblGrid>
                <a:gridCol w="553937">
                  <a:extLst>
                    <a:ext uri="{9D8B030D-6E8A-4147-A177-3AD203B41FA5}">
                      <a16:colId xmlns:a16="http://schemas.microsoft.com/office/drawing/2014/main" val="5207202"/>
                    </a:ext>
                  </a:extLst>
                </a:gridCol>
                <a:gridCol w="2689233">
                  <a:extLst>
                    <a:ext uri="{9D8B030D-6E8A-4147-A177-3AD203B41FA5}">
                      <a16:colId xmlns:a16="http://schemas.microsoft.com/office/drawing/2014/main" val="875194858"/>
                    </a:ext>
                  </a:extLst>
                </a:gridCol>
              </a:tblGrid>
              <a:tr h="193020">
                <a:tc gridSpan="2">
                  <a:txBody>
                    <a:bodyPr/>
                    <a:lstStyle/>
                    <a:p>
                      <a:r>
                        <a:rPr lang="en-GB" sz="900" b="1" dirty="0">
                          <a:latin typeface="Gill Sans MT" panose="020B0502020104020203" pitchFamily="34" charset="0"/>
                        </a:rPr>
                        <a:t>Online and Media</a:t>
                      </a: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dirty="0">
                        <a:solidFill>
                          <a:srgbClr val="000000"/>
                        </a:solidFill>
                        <a:effectLst/>
                        <a:latin typeface="Gill Sans MT" panose="020B0502020104020203" pitchFamily="34" charset="0"/>
                        <a:ea typeface="Arial" panose="020B0604020202020204" pitchFamily="34" charset="0"/>
                        <a:cs typeface="Times New Roman" panose="02020603050405020304" pitchFamily="18" charset="0"/>
                      </a:endParaRPr>
                    </a:p>
                  </a:txBody>
                  <a:tcPr anchor="ctr"/>
                </a:tc>
                <a:extLst>
                  <a:ext uri="{0D108BD9-81ED-4DB2-BD59-A6C34878D82A}">
                    <a16:rowId xmlns:a16="http://schemas.microsoft.com/office/drawing/2014/main" val="270137232"/>
                  </a:ext>
                </a:extLst>
              </a:tr>
              <a:tr h="19302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1" dirty="0">
                          <a:effectLst/>
                        </a:rPr>
                        <a:t>Pupils should know  </a:t>
                      </a:r>
                      <a:endParaRPr lang="en-GB" sz="900" b="1" dirty="0">
                        <a:solidFill>
                          <a:srgbClr val="000000"/>
                        </a:solidFill>
                        <a:effectLst/>
                        <a:latin typeface="Gill Sans MT" panose="020B0502020104020203" pitchFamily="34" charset="0"/>
                        <a:ea typeface="Arial" panose="020B0604020202020204" pitchFamily="34" charset="0"/>
                        <a:cs typeface="Times New Roman" panose="02020603050405020304" pitchFamily="18" charset="0"/>
                      </a:endParaRP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dirty="0">
                        <a:solidFill>
                          <a:srgbClr val="000000"/>
                        </a:solidFill>
                        <a:effectLst/>
                        <a:latin typeface="Gill Sans MT" panose="020B0502020104020203" pitchFamily="34" charset="0"/>
                        <a:ea typeface="Arial" panose="020B0604020202020204" pitchFamily="34" charset="0"/>
                        <a:cs typeface="Times New Roman" panose="02020603050405020304" pitchFamily="18" charset="0"/>
                      </a:endParaRPr>
                    </a:p>
                  </a:txBody>
                  <a:tcPr anchor="ctr"/>
                </a:tc>
                <a:extLst>
                  <a:ext uri="{0D108BD9-81ED-4DB2-BD59-A6C34878D82A}">
                    <a16:rowId xmlns:a16="http://schemas.microsoft.com/office/drawing/2014/main" val="711088652"/>
                  </a:ext>
                </a:extLst>
              </a:tr>
              <a:tr h="392742">
                <a:tc>
                  <a:txBody>
                    <a:bodyPr/>
                    <a:lstStyle/>
                    <a:p>
                      <a:pPr algn="ctr"/>
                      <a:r>
                        <a:rPr lang="en-GB" sz="900" dirty="0"/>
                        <a:t>O 1</a:t>
                      </a:r>
                      <a:endParaRPr lang="en-GB" sz="900" dirty="0">
                        <a:latin typeface="Gill Sans MT" panose="020B0502020104020203" pitchFamily="34" charset="0"/>
                      </a:endParaRPr>
                    </a:p>
                  </a:txBody>
                  <a:tcPr anchor="ctr"/>
                </a:tc>
                <a:tc>
                  <a:txBody>
                    <a:bodyPr/>
                    <a:lstStyle/>
                    <a:p>
                      <a:pPr marL="0" lvl="0" indent="0" fontAlgn="base">
                        <a:lnSpc>
                          <a:spcPct val="107000"/>
                        </a:lnSpc>
                        <a:spcAft>
                          <a:spcPts val="285"/>
                        </a:spcAft>
                        <a:buClr>
                          <a:srgbClr val="000000"/>
                        </a:buClr>
                        <a:buSzPts val="1200"/>
                        <a:buFont typeface="Arial" panose="020B0604020202020204" pitchFamily="34" charset="0"/>
                        <a:buNone/>
                      </a:pPr>
                      <a:r>
                        <a:rPr lang="en-GB" sz="9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rPr>
                        <a:t>their rights, responsibilities and opportunities online, including that the same expectations of behaviour apply in all contexts, including online.  	</a:t>
                      </a:r>
                    </a:p>
                  </a:txBody>
                  <a:tcPr marL="67945" marR="0" marT="34290" marB="0" anchor="ctr"/>
                </a:tc>
                <a:extLst>
                  <a:ext uri="{0D108BD9-81ED-4DB2-BD59-A6C34878D82A}">
                    <a16:rowId xmlns:a16="http://schemas.microsoft.com/office/drawing/2014/main" val="2881271912"/>
                  </a:ext>
                </a:extLst>
              </a:tr>
              <a:tr h="540455">
                <a:tc>
                  <a:txBody>
                    <a:bodyPr/>
                    <a:lstStyle/>
                    <a:p>
                      <a:pPr algn="ctr"/>
                      <a:r>
                        <a:rPr lang="en-GB" sz="900" dirty="0"/>
                        <a:t>O 2</a:t>
                      </a:r>
                      <a:endParaRPr lang="en-GB" sz="900" dirty="0">
                        <a:latin typeface="Gill Sans MT" panose="020B0502020104020203"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rPr>
                        <a:t>about online risks, including that any material someone provides to another has the potential to be shared online and the difficulty of removing potentially compromising material placed online.</a:t>
                      </a:r>
                    </a:p>
                  </a:txBody>
                  <a:tcPr anchor="ctr"/>
                </a:tc>
                <a:extLst>
                  <a:ext uri="{0D108BD9-81ED-4DB2-BD59-A6C34878D82A}">
                    <a16:rowId xmlns:a16="http://schemas.microsoft.com/office/drawing/2014/main" val="2476329108"/>
                  </a:ext>
                </a:extLst>
              </a:tr>
              <a:tr h="424643">
                <a:tc>
                  <a:txBody>
                    <a:bodyPr/>
                    <a:lstStyle/>
                    <a:p>
                      <a:pPr algn="ctr"/>
                      <a:r>
                        <a:rPr lang="en-GB" sz="900" dirty="0"/>
                        <a:t>O 3</a:t>
                      </a:r>
                      <a:endParaRPr lang="en-GB" sz="900" dirty="0">
                        <a:latin typeface="Gill Sans MT" panose="020B0502020104020203"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rPr>
                        <a:t>not to provide material to others that they would not want shared further and not to share personal material which is sent to them.  </a:t>
                      </a:r>
                    </a:p>
                  </a:txBody>
                  <a:tcPr anchor="ctr"/>
                </a:tc>
                <a:extLst>
                  <a:ext uri="{0D108BD9-81ED-4DB2-BD59-A6C34878D82A}">
                    <a16:rowId xmlns:a16="http://schemas.microsoft.com/office/drawing/2014/main" val="3652610928"/>
                  </a:ext>
                </a:extLst>
              </a:tr>
              <a:tr h="314755">
                <a:tc>
                  <a:txBody>
                    <a:bodyPr/>
                    <a:lstStyle/>
                    <a:p>
                      <a:pPr algn="ctr"/>
                      <a:r>
                        <a:rPr lang="en-GB" sz="900" dirty="0"/>
                        <a:t>O 4</a:t>
                      </a:r>
                      <a:endParaRPr lang="en-GB" sz="900" dirty="0">
                        <a:latin typeface="Gill Sans MT" panose="020B0502020104020203"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rPr>
                        <a:t>what to do and where to get support to report material or manage issues online.</a:t>
                      </a:r>
                    </a:p>
                  </a:txBody>
                  <a:tcPr anchor="ctr"/>
                </a:tc>
                <a:extLst>
                  <a:ext uri="{0D108BD9-81ED-4DB2-BD59-A6C34878D82A}">
                    <a16:rowId xmlns:a16="http://schemas.microsoft.com/office/drawing/2014/main" val="3753821863"/>
                  </a:ext>
                </a:extLst>
              </a:tr>
              <a:tr h="247308">
                <a:tc>
                  <a:txBody>
                    <a:bodyPr/>
                    <a:lstStyle/>
                    <a:p>
                      <a:pPr algn="ctr"/>
                      <a:r>
                        <a:rPr lang="en-GB" sz="900" dirty="0"/>
                        <a:t>O 5</a:t>
                      </a:r>
                      <a:endParaRPr lang="en-GB" sz="900" dirty="0">
                        <a:latin typeface="Gill Sans MT" panose="020B0502020104020203" pitchFamily="34" charset="0"/>
                      </a:endParaRPr>
                    </a:p>
                  </a:txBody>
                  <a:tcPr anchor="ctr"/>
                </a:tc>
                <a:tc>
                  <a:txBody>
                    <a:bodyPr/>
                    <a:lstStyle/>
                    <a:p>
                      <a:r>
                        <a:rPr lang="en-GB" sz="900" dirty="0">
                          <a:latin typeface="Gill Sans MT" panose="020B0502020104020203" pitchFamily="34" charset="0"/>
                        </a:rPr>
                        <a:t>the impact of viewing harmful content.</a:t>
                      </a:r>
                    </a:p>
                  </a:txBody>
                  <a:tcPr anchor="ctr"/>
                </a:tc>
                <a:extLst>
                  <a:ext uri="{0D108BD9-81ED-4DB2-BD59-A6C34878D82A}">
                    <a16:rowId xmlns:a16="http://schemas.microsoft.com/office/drawing/2014/main" val="3360299936"/>
                  </a:ext>
                </a:extLst>
              </a:tr>
              <a:tr h="656267">
                <a:tc>
                  <a:txBody>
                    <a:bodyPr/>
                    <a:lstStyle/>
                    <a:p>
                      <a:pPr algn="ctr"/>
                      <a:r>
                        <a:rPr lang="en-GB" sz="900" dirty="0">
                          <a:latin typeface="Gill Sans MT" panose="020B0502020104020203" pitchFamily="34" charset="0"/>
                        </a:rPr>
                        <a:t>O 6</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rPr>
                        <a:t>that specifically sexually explicit material e.g. pornography presents a distorted picture of sexual behaviours, can damage the way people see themselves in relation to others and negatively affect how they behave towards sexual partners.</a:t>
                      </a:r>
                    </a:p>
                  </a:txBody>
                  <a:tcPr anchor="ctr"/>
                </a:tc>
                <a:extLst>
                  <a:ext uri="{0D108BD9-81ED-4DB2-BD59-A6C34878D82A}">
                    <a16:rowId xmlns:a16="http://schemas.microsoft.com/office/drawing/2014/main" val="359500278"/>
                  </a:ext>
                </a:extLst>
              </a:tr>
              <a:tr h="772079">
                <a:tc>
                  <a:txBody>
                    <a:bodyPr/>
                    <a:lstStyle/>
                    <a:p>
                      <a:pPr algn="ctr"/>
                      <a:r>
                        <a:rPr lang="en-GB" sz="900" dirty="0">
                          <a:latin typeface="Gill Sans MT" panose="020B0502020104020203" pitchFamily="34" charset="0"/>
                        </a:rPr>
                        <a:t>O 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rPr>
                        <a:t>that sharing and viewing indecent images of children (including those created by children) is a criminal offence which carries severe penalties including jail.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9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rPr>
                        <a:t>how information and data is generated, collected, shared and used online. </a:t>
                      </a:r>
                    </a:p>
                  </a:txBody>
                  <a:tcPr anchor="ctr"/>
                </a:tc>
                <a:extLst>
                  <a:ext uri="{0D108BD9-81ED-4DB2-BD59-A6C34878D82A}">
                    <a16:rowId xmlns:a16="http://schemas.microsoft.com/office/drawing/2014/main" val="1267431142"/>
                  </a:ext>
                </a:extLst>
              </a:tr>
            </a:tbl>
          </a:graphicData>
        </a:graphic>
      </p:graphicFrame>
      <p:graphicFrame>
        <p:nvGraphicFramePr>
          <p:cNvPr id="5" name="Table 4">
            <a:extLst>
              <a:ext uri="{FF2B5EF4-FFF2-40B4-BE49-F238E27FC236}">
                <a16:creationId xmlns:a16="http://schemas.microsoft.com/office/drawing/2014/main" id="{60B1E15D-956D-4759-9A90-D3D797EBE1B2}"/>
              </a:ext>
            </a:extLst>
          </p:cNvPr>
          <p:cNvGraphicFramePr>
            <a:graphicFrameLocks noGrp="1"/>
          </p:cNvGraphicFramePr>
          <p:nvPr>
            <p:extLst>
              <p:ext uri="{D42A27DB-BD31-4B8C-83A1-F6EECF244321}">
                <p14:modId xmlns:p14="http://schemas.microsoft.com/office/powerpoint/2010/main" val="2517447994"/>
              </p:ext>
            </p:extLst>
          </p:nvPr>
        </p:nvGraphicFramePr>
        <p:xfrm>
          <a:off x="113641" y="4950313"/>
          <a:ext cx="3243170" cy="1858201"/>
        </p:xfrm>
        <a:graphic>
          <a:graphicData uri="http://schemas.openxmlformats.org/drawingml/2006/table">
            <a:tbl>
              <a:tblPr firstRow="1" bandRow="1">
                <a:tableStyleId>{5940675A-B579-460E-94D1-54222C63F5DA}</a:tableStyleId>
              </a:tblPr>
              <a:tblGrid>
                <a:gridCol w="459375">
                  <a:extLst>
                    <a:ext uri="{9D8B030D-6E8A-4147-A177-3AD203B41FA5}">
                      <a16:colId xmlns:a16="http://schemas.microsoft.com/office/drawing/2014/main" val="5207202"/>
                    </a:ext>
                  </a:extLst>
                </a:gridCol>
                <a:gridCol w="2783795">
                  <a:extLst>
                    <a:ext uri="{9D8B030D-6E8A-4147-A177-3AD203B41FA5}">
                      <a16:colId xmlns:a16="http://schemas.microsoft.com/office/drawing/2014/main" val="875194858"/>
                    </a:ext>
                  </a:extLst>
                </a:gridCol>
              </a:tblGrid>
              <a:tr h="186336">
                <a:tc gridSpan="2">
                  <a:txBody>
                    <a:bodyPr/>
                    <a:lstStyle/>
                    <a:p>
                      <a:r>
                        <a:rPr lang="en-GB" sz="900" b="1" dirty="0"/>
                        <a:t>Being Safe</a:t>
                      </a:r>
                      <a:endParaRPr lang="en-GB" sz="900" b="1" dirty="0">
                        <a:latin typeface="Gill Sans MT" panose="020B0502020104020203" pitchFamily="34" charset="0"/>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dirty="0">
                        <a:solidFill>
                          <a:srgbClr val="000000"/>
                        </a:solidFill>
                        <a:effectLst/>
                        <a:latin typeface="Gill Sans MT" panose="020B0502020104020203" pitchFamily="34" charset="0"/>
                        <a:ea typeface="Arial" panose="020B0604020202020204" pitchFamily="34" charset="0"/>
                        <a:cs typeface="Times New Roman" panose="02020603050405020304" pitchFamily="18" charset="0"/>
                      </a:endParaRPr>
                    </a:p>
                  </a:txBody>
                  <a:tcPr/>
                </a:tc>
                <a:extLst>
                  <a:ext uri="{0D108BD9-81ED-4DB2-BD59-A6C34878D82A}">
                    <a16:rowId xmlns:a16="http://schemas.microsoft.com/office/drawing/2014/main" val="1041457203"/>
                  </a:ext>
                </a:extLst>
              </a:tr>
              <a:tr h="18633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1" dirty="0">
                          <a:effectLst/>
                        </a:rPr>
                        <a:t>Pupils should know  </a:t>
                      </a:r>
                      <a:endParaRPr lang="en-GB" sz="900" b="1" dirty="0">
                        <a:solidFill>
                          <a:srgbClr val="000000"/>
                        </a:solidFill>
                        <a:effectLst/>
                        <a:latin typeface="Gill Sans MT" panose="020B0502020104020203" pitchFamily="34" charset="0"/>
                        <a:ea typeface="Arial" panose="020B0604020202020204" pitchFamily="34" charset="0"/>
                        <a:cs typeface="Times New Roman" panose="02020603050405020304" pitchFamily="18" charset="0"/>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1" dirty="0">
                        <a:solidFill>
                          <a:srgbClr val="000000"/>
                        </a:solidFill>
                        <a:effectLst/>
                        <a:latin typeface="Gill Sans MT" panose="020B0502020104020203" pitchFamily="34" charset="0"/>
                        <a:ea typeface="Arial" panose="020B0604020202020204" pitchFamily="34" charset="0"/>
                        <a:cs typeface="Times New Roman" panose="02020603050405020304" pitchFamily="18" charset="0"/>
                      </a:endParaRPr>
                    </a:p>
                  </a:txBody>
                  <a:tcPr/>
                </a:tc>
                <a:extLst>
                  <a:ext uri="{0D108BD9-81ED-4DB2-BD59-A6C34878D82A}">
                    <a16:rowId xmlns:a16="http://schemas.microsoft.com/office/drawing/2014/main" val="711088652"/>
                  </a:ext>
                </a:extLst>
              </a:tr>
              <a:tr h="620241">
                <a:tc>
                  <a:txBody>
                    <a:bodyPr/>
                    <a:lstStyle/>
                    <a:p>
                      <a:pPr algn="ctr"/>
                      <a:r>
                        <a:rPr lang="en-GB" sz="900" dirty="0"/>
                        <a:t>S 1</a:t>
                      </a:r>
                      <a:endParaRPr lang="en-GB" sz="900" dirty="0">
                        <a:latin typeface="Gill Sans MT" panose="020B0502020104020203" pitchFamily="34" charset="0"/>
                      </a:endParaRPr>
                    </a:p>
                  </a:txBody>
                  <a:tcPr anchor="ctr"/>
                </a:tc>
                <a:tc>
                  <a:txBody>
                    <a:bodyPr/>
                    <a:lstStyle/>
                    <a:p>
                      <a:pPr marL="0" lvl="0" indent="0" fontAlgn="base">
                        <a:lnSpc>
                          <a:spcPct val="107000"/>
                        </a:lnSpc>
                        <a:spcAft>
                          <a:spcPts val="285"/>
                        </a:spcAft>
                        <a:buClr>
                          <a:srgbClr val="000000"/>
                        </a:buClr>
                        <a:buSzPts val="1200"/>
                        <a:buFont typeface="Arial" panose="020B0604020202020204" pitchFamily="34" charset="0"/>
                        <a:buNone/>
                      </a:pPr>
                      <a:r>
                        <a:rPr lang="en-GB" sz="900" u="none" strike="noStrike" dirty="0">
                          <a:effectLst/>
                          <a:uFill>
                            <a:solidFill>
                              <a:srgbClr val="000000"/>
                            </a:solidFill>
                          </a:uFill>
                        </a:rPr>
                        <a:t>the concepts of, and laws relating to, sexual consent, sexual exploitation, abuse, grooming, coercion, harassment, rape, domestic abuse, forced marriage, honour-based violence and FGM, and how these can affect current and future relationships. </a:t>
                      </a:r>
                      <a:endParaRPr lang="en-GB" sz="9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endParaRPr>
                    </a:p>
                  </a:txBody>
                  <a:tcPr marL="67945" marR="0" marT="34290" marB="0"/>
                </a:tc>
                <a:extLst>
                  <a:ext uri="{0D108BD9-81ED-4DB2-BD59-A6C34878D82A}">
                    <a16:rowId xmlns:a16="http://schemas.microsoft.com/office/drawing/2014/main" val="2881271912"/>
                  </a:ext>
                </a:extLst>
              </a:tr>
              <a:tr h="521741">
                <a:tc>
                  <a:txBody>
                    <a:bodyPr/>
                    <a:lstStyle/>
                    <a:p>
                      <a:pPr algn="ctr"/>
                      <a:r>
                        <a:rPr lang="en-GB" sz="900" dirty="0"/>
                        <a:t>S 2</a:t>
                      </a:r>
                      <a:endParaRPr lang="en-GB" sz="900" dirty="0">
                        <a:latin typeface="Gill Sans MT" panose="020B0502020104020203"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u="none" strike="noStrike" dirty="0">
                          <a:effectLst/>
                          <a:uFill>
                            <a:solidFill>
                              <a:srgbClr val="000000"/>
                            </a:solidFill>
                          </a:uFill>
                        </a:rPr>
                        <a:t>how people can actively communicate and recognise consent from others, including sexual consent, and how and when consent can be withdrawn (in all contexts, including online). </a:t>
                      </a:r>
                      <a:endParaRPr lang="en-GB" sz="9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476329108"/>
                  </a:ext>
                </a:extLst>
              </a:tr>
            </a:tbl>
          </a:graphicData>
        </a:graphic>
      </p:graphicFrame>
      <p:graphicFrame>
        <p:nvGraphicFramePr>
          <p:cNvPr id="7" name="Table 6">
            <a:extLst>
              <a:ext uri="{FF2B5EF4-FFF2-40B4-BE49-F238E27FC236}">
                <a16:creationId xmlns:a16="http://schemas.microsoft.com/office/drawing/2014/main" id="{2597C278-7FDD-451A-A954-AE1A92894B8E}"/>
              </a:ext>
            </a:extLst>
          </p:cNvPr>
          <p:cNvGraphicFramePr>
            <a:graphicFrameLocks noGrp="1"/>
          </p:cNvGraphicFramePr>
          <p:nvPr>
            <p:extLst>
              <p:ext uri="{D42A27DB-BD31-4B8C-83A1-F6EECF244321}">
                <p14:modId xmlns:p14="http://schemas.microsoft.com/office/powerpoint/2010/main" val="2964333263"/>
              </p:ext>
            </p:extLst>
          </p:nvPr>
        </p:nvGraphicFramePr>
        <p:xfrm>
          <a:off x="3464424" y="3321454"/>
          <a:ext cx="2977151" cy="3447336"/>
        </p:xfrm>
        <a:graphic>
          <a:graphicData uri="http://schemas.openxmlformats.org/drawingml/2006/table">
            <a:tbl>
              <a:tblPr firstRow="1" bandRow="1">
                <a:tableStyleId>{5940675A-B579-460E-94D1-54222C63F5DA}</a:tableStyleId>
              </a:tblPr>
              <a:tblGrid>
                <a:gridCol w="381415">
                  <a:extLst>
                    <a:ext uri="{9D8B030D-6E8A-4147-A177-3AD203B41FA5}">
                      <a16:colId xmlns:a16="http://schemas.microsoft.com/office/drawing/2014/main" val="5207202"/>
                    </a:ext>
                  </a:extLst>
                </a:gridCol>
                <a:gridCol w="2595736">
                  <a:extLst>
                    <a:ext uri="{9D8B030D-6E8A-4147-A177-3AD203B41FA5}">
                      <a16:colId xmlns:a16="http://schemas.microsoft.com/office/drawing/2014/main" val="875194858"/>
                    </a:ext>
                  </a:extLst>
                </a:gridCol>
              </a:tblGrid>
              <a:tr h="252639">
                <a:tc gridSpan="2">
                  <a:txBody>
                    <a:bodyPr/>
                    <a:lstStyle/>
                    <a:p>
                      <a:r>
                        <a:rPr lang="en-GB" sz="900" b="1" dirty="0"/>
                        <a:t>Mental Wellbeing</a:t>
                      </a:r>
                      <a:endParaRPr lang="en-GB" sz="900" b="1" dirty="0">
                        <a:latin typeface="Gill Sans MT" panose="020B0502020104020203" pitchFamily="34" charset="0"/>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dirty="0">
                        <a:solidFill>
                          <a:srgbClr val="000000"/>
                        </a:solidFill>
                        <a:effectLst/>
                        <a:latin typeface="Gill Sans MT" panose="020B0502020104020203" pitchFamily="34" charset="0"/>
                        <a:ea typeface="Arial" panose="020B0604020202020204" pitchFamily="34" charset="0"/>
                        <a:cs typeface="Times New Roman" panose="02020603050405020304" pitchFamily="18" charset="0"/>
                      </a:endParaRPr>
                    </a:p>
                  </a:txBody>
                  <a:tcPr/>
                </a:tc>
                <a:extLst>
                  <a:ext uri="{0D108BD9-81ED-4DB2-BD59-A6C34878D82A}">
                    <a16:rowId xmlns:a16="http://schemas.microsoft.com/office/drawing/2014/main" val="3227801242"/>
                  </a:ext>
                </a:extLst>
              </a:tr>
              <a:tr h="252639">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1" dirty="0">
                          <a:effectLst/>
                        </a:rPr>
                        <a:t>Pupils should know  </a:t>
                      </a:r>
                      <a:endParaRPr lang="en-GB" sz="900" b="1" dirty="0">
                        <a:solidFill>
                          <a:srgbClr val="000000"/>
                        </a:solidFill>
                        <a:effectLst/>
                        <a:latin typeface="Gill Sans MT" panose="020B0502020104020203" pitchFamily="34" charset="0"/>
                        <a:ea typeface="Arial" panose="020B0604020202020204" pitchFamily="34" charset="0"/>
                        <a:cs typeface="Times New Roman" panose="02020603050405020304" pitchFamily="18" charset="0"/>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dirty="0">
                        <a:solidFill>
                          <a:srgbClr val="000000"/>
                        </a:solidFill>
                        <a:effectLst/>
                        <a:latin typeface="Gill Sans MT" panose="020B0502020104020203" pitchFamily="34" charset="0"/>
                        <a:ea typeface="Arial" panose="020B0604020202020204" pitchFamily="34" charset="0"/>
                        <a:cs typeface="Times New Roman" panose="02020603050405020304" pitchFamily="18" charset="0"/>
                      </a:endParaRPr>
                    </a:p>
                  </a:txBody>
                  <a:tcPr/>
                </a:tc>
                <a:extLst>
                  <a:ext uri="{0D108BD9-81ED-4DB2-BD59-A6C34878D82A}">
                    <a16:rowId xmlns:a16="http://schemas.microsoft.com/office/drawing/2014/main" val="711088652"/>
                  </a:ext>
                </a:extLst>
              </a:tr>
              <a:tr h="512183">
                <a:tc>
                  <a:txBody>
                    <a:bodyPr/>
                    <a:lstStyle/>
                    <a:p>
                      <a:r>
                        <a:rPr lang="en-GB" sz="900" dirty="0">
                          <a:latin typeface="Gill Sans MT" panose="020B0502020104020203" pitchFamily="34" charset="0"/>
                        </a:rPr>
                        <a:t>M 1</a:t>
                      </a:r>
                    </a:p>
                  </a:txBody>
                  <a:tcPr anchor="ctr"/>
                </a:tc>
                <a:tc>
                  <a:txBody>
                    <a:bodyPr/>
                    <a:lstStyle/>
                    <a:p>
                      <a:pPr marL="0" lvl="0" indent="0" fontAlgn="base">
                        <a:lnSpc>
                          <a:spcPct val="107000"/>
                        </a:lnSpc>
                        <a:spcAft>
                          <a:spcPts val="285"/>
                        </a:spcAft>
                        <a:buClr>
                          <a:srgbClr val="000000"/>
                        </a:buClr>
                        <a:buSzPts val="1200"/>
                        <a:buFont typeface="Arial" panose="020B0604020202020204" pitchFamily="34" charset="0"/>
                        <a:buNone/>
                      </a:pPr>
                      <a:r>
                        <a:rPr lang="en-GB" sz="9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rPr>
                        <a:t>how to talk about their emotions accurately and sensitively, using appropriate vocabulary</a:t>
                      </a:r>
                    </a:p>
                  </a:txBody>
                  <a:tcPr marL="67945" marR="0" marT="34290" marB="0" anchor="ctr"/>
                </a:tc>
                <a:extLst>
                  <a:ext uri="{0D108BD9-81ED-4DB2-BD59-A6C34878D82A}">
                    <a16:rowId xmlns:a16="http://schemas.microsoft.com/office/drawing/2014/main" val="2881271912"/>
                  </a:ext>
                </a:extLst>
              </a:tr>
              <a:tr h="354790">
                <a:tc>
                  <a:txBody>
                    <a:bodyPr/>
                    <a:lstStyle/>
                    <a:p>
                      <a:r>
                        <a:rPr lang="en-GB" sz="900" dirty="0">
                          <a:latin typeface="Gill Sans MT" panose="020B0502020104020203" pitchFamily="34" charset="0"/>
                        </a:rPr>
                        <a:t>M 2</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rPr>
                        <a:t>that happiness is linked to being connected to others. </a:t>
                      </a:r>
                    </a:p>
                  </a:txBody>
                  <a:tcPr anchor="ctr"/>
                </a:tc>
                <a:extLst>
                  <a:ext uri="{0D108BD9-81ED-4DB2-BD59-A6C34878D82A}">
                    <a16:rowId xmlns:a16="http://schemas.microsoft.com/office/drawing/2014/main" val="2476329108"/>
                  </a:ext>
                </a:extLst>
              </a:tr>
              <a:tr h="402754">
                <a:tc>
                  <a:txBody>
                    <a:bodyPr/>
                    <a:lstStyle/>
                    <a:p>
                      <a:r>
                        <a:rPr lang="en-GB" sz="900" dirty="0">
                          <a:latin typeface="Gill Sans MT" panose="020B0502020104020203" pitchFamily="34" charset="0"/>
                        </a:rPr>
                        <a:t>M 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rPr>
                        <a:t>how to recognise the early signs of mental wellbeing concerns. </a:t>
                      </a:r>
                    </a:p>
                  </a:txBody>
                  <a:tcPr anchor="ctr"/>
                </a:tc>
                <a:extLst>
                  <a:ext uri="{0D108BD9-81ED-4DB2-BD59-A6C34878D82A}">
                    <a16:rowId xmlns:a16="http://schemas.microsoft.com/office/drawing/2014/main" val="3652610928"/>
                  </a:ext>
                </a:extLst>
              </a:tr>
              <a:tr h="402754">
                <a:tc>
                  <a:txBody>
                    <a:bodyPr/>
                    <a:lstStyle/>
                    <a:p>
                      <a:r>
                        <a:rPr lang="en-GB" sz="900" dirty="0">
                          <a:latin typeface="Gill Sans MT" panose="020B0502020104020203" pitchFamily="34" charset="0"/>
                        </a:rPr>
                        <a:t>M 4</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rPr>
                        <a:t>common types of mental ill health (e.g. anxiety and depression). </a:t>
                      </a:r>
                    </a:p>
                  </a:txBody>
                  <a:tcPr anchor="ctr"/>
                </a:tc>
                <a:extLst>
                  <a:ext uri="{0D108BD9-81ED-4DB2-BD59-A6C34878D82A}">
                    <a16:rowId xmlns:a16="http://schemas.microsoft.com/office/drawing/2014/main" val="3753821863"/>
                  </a:ext>
                </a:extLst>
              </a:tr>
              <a:tr h="553787">
                <a:tc>
                  <a:txBody>
                    <a:bodyPr/>
                    <a:lstStyle/>
                    <a:p>
                      <a:r>
                        <a:rPr lang="en-GB" sz="900" dirty="0">
                          <a:latin typeface="Gill Sans MT" panose="020B0502020104020203" pitchFamily="34" charset="0"/>
                        </a:rPr>
                        <a:t>M 5</a:t>
                      </a:r>
                    </a:p>
                  </a:txBody>
                  <a:tcPr anchor="ctr"/>
                </a:tc>
                <a:tc>
                  <a:txBody>
                    <a:bodyPr/>
                    <a:lstStyle/>
                    <a:p>
                      <a:r>
                        <a:rPr lang="en-GB" sz="900" dirty="0">
                          <a:latin typeface="Gill Sans MT" panose="020B0502020104020203" pitchFamily="34" charset="0"/>
                        </a:rPr>
                        <a:t>how to critically evaluate when something they do or are involved in has a positive or negative effect on their own or others’ mental health. </a:t>
                      </a:r>
                    </a:p>
                  </a:txBody>
                  <a:tcPr anchor="ctr"/>
                </a:tc>
                <a:extLst>
                  <a:ext uri="{0D108BD9-81ED-4DB2-BD59-A6C34878D82A}">
                    <a16:rowId xmlns:a16="http://schemas.microsoft.com/office/drawing/2014/main" val="3360299936"/>
                  </a:ext>
                </a:extLst>
              </a:tr>
              <a:tr h="704820">
                <a:tc>
                  <a:txBody>
                    <a:bodyPr/>
                    <a:lstStyle/>
                    <a:p>
                      <a:r>
                        <a:rPr lang="en-GB" sz="900" dirty="0">
                          <a:latin typeface="Gill Sans MT" panose="020B0502020104020203" pitchFamily="34" charset="0"/>
                        </a:rPr>
                        <a:t>M 6</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rPr>
                        <a:t>the benefits and importance of physical exercise, time outdoors, community participation and voluntary and service-based activities on mental wellbeing and happiness. </a:t>
                      </a:r>
                    </a:p>
                  </a:txBody>
                  <a:tcPr anchor="ctr"/>
                </a:tc>
                <a:extLst>
                  <a:ext uri="{0D108BD9-81ED-4DB2-BD59-A6C34878D82A}">
                    <a16:rowId xmlns:a16="http://schemas.microsoft.com/office/drawing/2014/main" val="359500278"/>
                  </a:ext>
                </a:extLst>
              </a:tr>
            </a:tbl>
          </a:graphicData>
        </a:graphic>
      </p:graphicFrame>
      <p:sp>
        <p:nvSpPr>
          <p:cNvPr id="8" name="TextBox 7">
            <a:extLst>
              <a:ext uri="{FF2B5EF4-FFF2-40B4-BE49-F238E27FC236}">
                <a16:creationId xmlns:a16="http://schemas.microsoft.com/office/drawing/2014/main" id="{80B19C55-E369-4E36-99C3-E60C804433C1}"/>
              </a:ext>
            </a:extLst>
          </p:cNvPr>
          <p:cNvSpPr txBox="1"/>
          <p:nvPr/>
        </p:nvSpPr>
        <p:spPr>
          <a:xfrm>
            <a:off x="113641" y="100181"/>
            <a:ext cx="8145379" cy="369332"/>
          </a:xfrm>
          <a:prstGeom prst="rect">
            <a:avLst/>
          </a:prstGeom>
          <a:noFill/>
        </p:spPr>
        <p:txBody>
          <a:bodyPr wrap="square" rtlCol="0">
            <a:spAutoFit/>
          </a:bodyPr>
          <a:lstStyle/>
          <a:p>
            <a:r>
              <a:rPr lang="en-GB" dirty="0"/>
              <a:t>RSHE Curriculum – Statutory Content</a:t>
            </a:r>
          </a:p>
        </p:txBody>
      </p:sp>
      <p:graphicFrame>
        <p:nvGraphicFramePr>
          <p:cNvPr id="6" name="Table 5">
            <a:extLst>
              <a:ext uri="{FF2B5EF4-FFF2-40B4-BE49-F238E27FC236}">
                <a16:creationId xmlns:a16="http://schemas.microsoft.com/office/drawing/2014/main" id="{3F9884A4-AAD2-4FF2-8CFF-846A1306A032}"/>
              </a:ext>
            </a:extLst>
          </p:cNvPr>
          <p:cNvGraphicFramePr>
            <a:graphicFrameLocks noGrp="1"/>
          </p:cNvGraphicFramePr>
          <p:nvPr>
            <p:extLst>
              <p:ext uri="{D42A27DB-BD31-4B8C-83A1-F6EECF244321}">
                <p14:modId xmlns:p14="http://schemas.microsoft.com/office/powerpoint/2010/main" val="1105749546"/>
              </p:ext>
            </p:extLst>
          </p:nvPr>
        </p:nvGraphicFramePr>
        <p:xfrm>
          <a:off x="3464424" y="524890"/>
          <a:ext cx="2977151" cy="2736406"/>
        </p:xfrm>
        <a:graphic>
          <a:graphicData uri="http://schemas.openxmlformats.org/drawingml/2006/table">
            <a:tbl>
              <a:tblPr firstRow="1" bandRow="1">
                <a:tableStyleId>{5940675A-B579-460E-94D1-54222C63F5DA}</a:tableStyleId>
              </a:tblPr>
              <a:tblGrid>
                <a:gridCol w="421695">
                  <a:extLst>
                    <a:ext uri="{9D8B030D-6E8A-4147-A177-3AD203B41FA5}">
                      <a16:colId xmlns:a16="http://schemas.microsoft.com/office/drawing/2014/main" val="5207202"/>
                    </a:ext>
                  </a:extLst>
                </a:gridCol>
                <a:gridCol w="2555456">
                  <a:extLst>
                    <a:ext uri="{9D8B030D-6E8A-4147-A177-3AD203B41FA5}">
                      <a16:colId xmlns:a16="http://schemas.microsoft.com/office/drawing/2014/main" val="875194858"/>
                    </a:ext>
                  </a:extLst>
                </a:gridCol>
              </a:tblGrid>
              <a:tr h="0">
                <a:tc gridSpan="2">
                  <a:txBody>
                    <a:bodyPr/>
                    <a:lstStyle/>
                    <a:p>
                      <a:r>
                        <a:rPr lang="en-GB" sz="900" b="1" dirty="0"/>
                        <a:t>Internet Safety and Harms</a:t>
                      </a:r>
                      <a:endParaRPr lang="en-GB" sz="900" b="1" dirty="0">
                        <a:latin typeface="Gill Sans MT" panose="020B0502020104020203" pitchFamily="34" charset="0"/>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dirty="0">
                        <a:solidFill>
                          <a:srgbClr val="000000"/>
                        </a:solidFill>
                        <a:effectLst/>
                        <a:latin typeface="Gill Sans MT" panose="020B0502020104020203" pitchFamily="34" charset="0"/>
                        <a:ea typeface="Arial" panose="020B0604020202020204" pitchFamily="34" charset="0"/>
                        <a:cs typeface="Times New Roman" panose="02020603050405020304" pitchFamily="18" charset="0"/>
                      </a:endParaRPr>
                    </a:p>
                  </a:txBody>
                  <a:tcPr/>
                </a:tc>
                <a:extLst>
                  <a:ext uri="{0D108BD9-81ED-4DB2-BD59-A6C34878D82A}">
                    <a16:rowId xmlns:a16="http://schemas.microsoft.com/office/drawing/2014/main" val="1041457203"/>
                  </a:ext>
                </a:extLst>
              </a:tr>
              <a:tr h="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1" dirty="0">
                          <a:effectLst/>
                        </a:rPr>
                        <a:t>Pupils should know  </a:t>
                      </a:r>
                      <a:endParaRPr lang="en-GB" sz="900" b="1" dirty="0">
                        <a:solidFill>
                          <a:srgbClr val="000000"/>
                        </a:solidFill>
                        <a:effectLst/>
                        <a:latin typeface="Gill Sans MT" panose="020B0502020104020203" pitchFamily="34" charset="0"/>
                        <a:ea typeface="Arial" panose="020B0604020202020204" pitchFamily="34" charset="0"/>
                        <a:cs typeface="Times New Roman" panose="02020603050405020304" pitchFamily="18" charset="0"/>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1" dirty="0">
                        <a:solidFill>
                          <a:srgbClr val="000000"/>
                        </a:solidFill>
                        <a:effectLst/>
                        <a:latin typeface="Gill Sans MT" panose="020B0502020104020203" pitchFamily="34" charset="0"/>
                        <a:ea typeface="Arial" panose="020B0604020202020204" pitchFamily="34" charset="0"/>
                        <a:cs typeface="Times New Roman" panose="02020603050405020304" pitchFamily="18" charset="0"/>
                      </a:endParaRPr>
                    </a:p>
                  </a:txBody>
                  <a:tcPr/>
                </a:tc>
                <a:extLst>
                  <a:ext uri="{0D108BD9-81ED-4DB2-BD59-A6C34878D82A}">
                    <a16:rowId xmlns:a16="http://schemas.microsoft.com/office/drawing/2014/main" val="711088652"/>
                  </a:ext>
                </a:extLst>
              </a:tr>
              <a:tr h="556380">
                <a:tc>
                  <a:txBody>
                    <a:bodyPr/>
                    <a:lstStyle/>
                    <a:p>
                      <a:pPr algn="ctr"/>
                      <a:r>
                        <a:rPr lang="en-GB" sz="900" dirty="0"/>
                        <a:t>S 3</a:t>
                      </a:r>
                      <a:endParaRPr lang="en-GB" sz="900" dirty="0">
                        <a:latin typeface="Gill Sans MT" panose="020B0502020104020203" pitchFamily="34" charset="0"/>
                      </a:endParaRPr>
                    </a:p>
                  </a:txBody>
                  <a:tcPr anchor="ctr"/>
                </a:tc>
                <a:tc>
                  <a:txBody>
                    <a:bodyPr/>
                    <a:lstStyle/>
                    <a:p>
                      <a:pPr marL="0" lvl="0" indent="0" fontAlgn="base">
                        <a:lnSpc>
                          <a:spcPct val="107000"/>
                        </a:lnSpc>
                        <a:spcAft>
                          <a:spcPts val="285"/>
                        </a:spcAft>
                        <a:buClr>
                          <a:srgbClr val="000000"/>
                        </a:buClr>
                        <a:buSzPts val="1200"/>
                        <a:buFont typeface="Arial" panose="020B0604020202020204" pitchFamily="34" charset="0"/>
                        <a:buNone/>
                      </a:pPr>
                      <a:r>
                        <a:rPr lang="en-GB" sz="9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rPr>
                        <a:t>the similarities and differences between the online world and the physical world, including: the impact of unhealthy or obsessive comparison with others online (including through setting unrealistic expectations for body image), how people may curate a specific image of their life online, over-reliance on online relationships including social media, the risks related to online gambling including the accumulation of debt, how advertising and information is targeted at them and how to be a discerning consumer of information online. </a:t>
                      </a:r>
                    </a:p>
                  </a:txBody>
                  <a:tcPr marL="67945" marR="0" marT="34290" marB="0"/>
                </a:tc>
                <a:extLst>
                  <a:ext uri="{0D108BD9-81ED-4DB2-BD59-A6C34878D82A}">
                    <a16:rowId xmlns:a16="http://schemas.microsoft.com/office/drawing/2014/main" val="2881271912"/>
                  </a:ext>
                </a:extLst>
              </a:tr>
              <a:tr h="238631">
                <a:tc>
                  <a:txBody>
                    <a:bodyPr/>
                    <a:lstStyle/>
                    <a:p>
                      <a:pPr algn="ctr"/>
                      <a:r>
                        <a:rPr lang="en-GB" sz="900" dirty="0">
                          <a:latin typeface="Gill Sans MT" panose="020B0502020104020203" pitchFamily="34" charset="0"/>
                        </a:rPr>
                        <a:t>S 4</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rPr>
                        <a:t>how to identify harmful behaviours online (including bullying, abuse or harassment) and how to report, or find support, if they have been affected by those behaviours. </a:t>
                      </a:r>
                    </a:p>
                  </a:txBody>
                  <a:tcPr/>
                </a:tc>
                <a:extLst>
                  <a:ext uri="{0D108BD9-81ED-4DB2-BD59-A6C34878D82A}">
                    <a16:rowId xmlns:a16="http://schemas.microsoft.com/office/drawing/2014/main" val="2476329108"/>
                  </a:ext>
                </a:extLst>
              </a:tr>
            </a:tbl>
          </a:graphicData>
        </a:graphic>
      </p:graphicFrame>
      <p:graphicFrame>
        <p:nvGraphicFramePr>
          <p:cNvPr id="9" name="Table 8">
            <a:extLst>
              <a:ext uri="{FF2B5EF4-FFF2-40B4-BE49-F238E27FC236}">
                <a16:creationId xmlns:a16="http://schemas.microsoft.com/office/drawing/2014/main" id="{95CF85D0-0253-445F-9641-F4F759CB5FDB}"/>
              </a:ext>
            </a:extLst>
          </p:cNvPr>
          <p:cNvGraphicFramePr>
            <a:graphicFrameLocks noGrp="1"/>
          </p:cNvGraphicFramePr>
          <p:nvPr>
            <p:extLst>
              <p:ext uri="{D42A27DB-BD31-4B8C-83A1-F6EECF244321}">
                <p14:modId xmlns:p14="http://schemas.microsoft.com/office/powerpoint/2010/main" val="1261842203"/>
              </p:ext>
            </p:extLst>
          </p:nvPr>
        </p:nvGraphicFramePr>
        <p:xfrm>
          <a:off x="6549189" y="524891"/>
          <a:ext cx="3243170" cy="6232923"/>
        </p:xfrm>
        <a:graphic>
          <a:graphicData uri="http://schemas.openxmlformats.org/drawingml/2006/table">
            <a:tbl>
              <a:tblPr firstRow="1" bandRow="1">
                <a:tableStyleId>{5940675A-B579-460E-94D1-54222C63F5DA}</a:tableStyleId>
              </a:tblPr>
              <a:tblGrid>
                <a:gridCol w="459375">
                  <a:extLst>
                    <a:ext uri="{9D8B030D-6E8A-4147-A177-3AD203B41FA5}">
                      <a16:colId xmlns:a16="http://schemas.microsoft.com/office/drawing/2014/main" val="5207202"/>
                    </a:ext>
                  </a:extLst>
                </a:gridCol>
                <a:gridCol w="2783795">
                  <a:extLst>
                    <a:ext uri="{9D8B030D-6E8A-4147-A177-3AD203B41FA5}">
                      <a16:colId xmlns:a16="http://schemas.microsoft.com/office/drawing/2014/main" val="875194858"/>
                    </a:ext>
                  </a:extLst>
                </a:gridCol>
              </a:tblGrid>
              <a:tr h="238188">
                <a:tc gridSpan="2">
                  <a:txBody>
                    <a:bodyPr/>
                    <a:lstStyle/>
                    <a:p>
                      <a:r>
                        <a:rPr lang="en-GB" sz="900" b="1" dirty="0">
                          <a:latin typeface="Gill Sans MT" panose="020B0502020104020203" pitchFamily="34" charset="0"/>
                        </a:rPr>
                        <a:t>Healthy Living</a:t>
                      </a: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dirty="0">
                        <a:solidFill>
                          <a:srgbClr val="000000"/>
                        </a:solidFill>
                        <a:effectLst/>
                        <a:latin typeface="Gill Sans MT" panose="020B0502020104020203" pitchFamily="34" charset="0"/>
                        <a:ea typeface="Arial" panose="020B0604020202020204" pitchFamily="34" charset="0"/>
                        <a:cs typeface="Times New Roman" panose="02020603050405020304" pitchFamily="18" charset="0"/>
                      </a:endParaRPr>
                    </a:p>
                  </a:txBody>
                  <a:tcPr/>
                </a:tc>
                <a:extLst>
                  <a:ext uri="{0D108BD9-81ED-4DB2-BD59-A6C34878D82A}">
                    <a16:rowId xmlns:a16="http://schemas.microsoft.com/office/drawing/2014/main" val="1041457203"/>
                  </a:ext>
                </a:extLst>
              </a:tr>
              <a:tr h="238188">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1" dirty="0">
                          <a:effectLst/>
                        </a:rPr>
                        <a:t>Pupils should know  </a:t>
                      </a:r>
                      <a:endParaRPr lang="en-GB" sz="900" b="1" dirty="0">
                        <a:solidFill>
                          <a:srgbClr val="000000"/>
                        </a:solidFill>
                        <a:effectLst/>
                        <a:latin typeface="Gill Sans MT" panose="020B0502020104020203" pitchFamily="34" charset="0"/>
                        <a:ea typeface="Arial" panose="020B0604020202020204" pitchFamily="34" charset="0"/>
                        <a:cs typeface="Times New Roman" panose="02020603050405020304" pitchFamily="18" charset="0"/>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1" dirty="0">
                        <a:solidFill>
                          <a:srgbClr val="000000"/>
                        </a:solidFill>
                        <a:effectLst/>
                        <a:latin typeface="Gill Sans MT" panose="020B0502020104020203" pitchFamily="34" charset="0"/>
                        <a:ea typeface="Arial" panose="020B0604020202020204" pitchFamily="34" charset="0"/>
                        <a:cs typeface="Times New Roman" panose="02020603050405020304" pitchFamily="18" charset="0"/>
                      </a:endParaRPr>
                    </a:p>
                  </a:txBody>
                  <a:tcPr/>
                </a:tc>
                <a:extLst>
                  <a:ext uri="{0D108BD9-81ED-4DB2-BD59-A6C34878D82A}">
                    <a16:rowId xmlns:a16="http://schemas.microsoft.com/office/drawing/2014/main" val="711088652"/>
                  </a:ext>
                </a:extLst>
              </a:tr>
              <a:tr h="484648">
                <a:tc>
                  <a:txBody>
                    <a:bodyPr/>
                    <a:lstStyle/>
                    <a:p>
                      <a:pPr algn="ctr"/>
                      <a:r>
                        <a:rPr lang="en-GB" sz="900" dirty="0"/>
                        <a:t>H 1</a:t>
                      </a:r>
                      <a:endParaRPr lang="en-GB" sz="900" dirty="0">
                        <a:latin typeface="Gill Sans MT" panose="020B0502020104020203" pitchFamily="34" charset="0"/>
                      </a:endParaRPr>
                    </a:p>
                  </a:txBody>
                  <a:tcPr anchor="ctr"/>
                </a:tc>
                <a:tc>
                  <a:txBody>
                    <a:bodyPr/>
                    <a:lstStyle/>
                    <a:p>
                      <a:pPr marL="0" lvl="0" indent="0" fontAlgn="base">
                        <a:lnSpc>
                          <a:spcPct val="107000"/>
                        </a:lnSpc>
                        <a:spcAft>
                          <a:spcPts val="285"/>
                        </a:spcAft>
                        <a:buClr>
                          <a:srgbClr val="000000"/>
                        </a:buClr>
                        <a:buSzPts val="1200"/>
                        <a:buFont typeface="Arial" panose="020B0604020202020204" pitchFamily="34" charset="0"/>
                        <a:buNone/>
                      </a:pPr>
                      <a:r>
                        <a:rPr lang="en-GB" sz="9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rPr>
                        <a:t>the positive associations between physical activity and promotion of mental wellbeing, including as an approach to combat stress. </a:t>
                      </a:r>
                    </a:p>
                  </a:txBody>
                  <a:tcPr marL="67945" marR="0" marT="34290" marB="0"/>
                </a:tc>
                <a:extLst>
                  <a:ext uri="{0D108BD9-81ED-4DB2-BD59-A6C34878D82A}">
                    <a16:rowId xmlns:a16="http://schemas.microsoft.com/office/drawing/2014/main" val="2881271912"/>
                  </a:ext>
                </a:extLst>
              </a:tr>
              <a:tr h="666927">
                <a:tc>
                  <a:txBody>
                    <a:bodyPr/>
                    <a:lstStyle/>
                    <a:p>
                      <a:pPr algn="ctr"/>
                      <a:r>
                        <a:rPr lang="en-GB" sz="900" dirty="0">
                          <a:latin typeface="Gill Sans MT" panose="020B0502020104020203" pitchFamily="34" charset="0"/>
                        </a:rPr>
                        <a:t>H 2</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u="none" strike="noStrike" dirty="0">
                          <a:effectLst/>
                          <a:uFill>
                            <a:solidFill>
                              <a:srgbClr val="000000"/>
                            </a:solidFill>
                          </a:uFill>
                          <a:latin typeface="Gill Sans MT" panose="020B0502020104020203" pitchFamily="34" charset="0"/>
                        </a:rPr>
                        <a:t>the characteristics and evidence of what constitutes a healthy lifestyle, maintaining a healthy weight, including the links between an inactive lifestyle and ill health, including cancer and cardiovascular ill-health. </a:t>
                      </a:r>
                    </a:p>
                  </a:txBody>
                  <a:tcPr/>
                </a:tc>
                <a:extLst>
                  <a:ext uri="{0D108BD9-81ED-4DB2-BD59-A6C34878D82A}">
                    <a16:rowId xmlns:a16="http://schemas.microsoft.com/office/drawing/2014/main" val="2476329108"/>
                  </a:ext>
                </a:extLst>
              </a:tr>
              <a:tr h="381101">
                <a:tc>
                  <a:txBody>
                    <a:bodyPr/>
                    <a:lstStyle/>
                    <a:p>
                      <a:pPr algn="ctr"/>
                      <a:r>
                        <a:rPr lang="en-GB" sz="900" dirty="0">
                          <a:latin typeface="Gill Sans MT" panose="020B0502020104020203" pitchFamily="34" charset="0"/>
                        </a:rPr>
                        <a:t>H 3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u="none" strike="noStrike" dirty="0">
                          <a:effectLst/>
                          <a:uFill>
                            <a:solidFill>
                              <a:srgbClr val="000000"/>
                            </a:solidFill>
                          </a:uFill>
                          <a:latin typeface="Gill Sans MT" panose="020B0502020104020203" pitchFamily="34" charset="0"/>
                        </a:rPr>
                        <a:t>about the science relating to blood, organ and stem cell donation</a:t>
                      </a:r>
                    </a:p>
                  </a:txBody>
                  <a:tcPr/>
                </a:tc>
                <a:extLst>
                  <a:ext uri="{0D108BD9-81ED-4DB2-BD59-A6C34878D82A}">
                    <a16:rowId xmlns:a16="http://schemas.microsoft.com/office/drawing/2014/main" val="2199649475"/>
                  </a:ext>
                </a:extLst>
              </a:tr>
              <a:tr h="524014">
                <a:tc>
                  <a:txBody>
                    <a:bodyPr/>
                    <a:lstStyle/>
                    <a:p>
                      <a:pPr algn="ctr"/>
                      <a:r>
                        <a:rPr lang="en-GB" sz="900" dirty="0">
                          <a:latin typeface="Gill Sans MT" panose="020B0502020104020203" pitchFamily="34" charset="0"/>
                        </a:rPr>
                        <a:t>H 4</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u="none" strike="noStrike" dirty="0">
                          <a:effectLst/>
                          <a:uFill>
                            <a:solidFill>
                              <a:srgbClr val="000000"/>
                            </a:solidFill>
                          </a:uFill>
                          <a:latin typeface="Gill Sans MT" panose="020B0502020104020203" pitchFamily="34" charset="0"/>
                        </a:rPr>
                        <a:t>how to maintain healthy eating and the links between a poor diet and health risks, including tooth decay and cancer. </a:t>
                      </a:r>
                    </a:p>
                  </a:txBody>
                  <a:tcPr/>
                </a:tc>
                <a:extLst>
                  <a:ext uri="{0D108BD9-81ED-4DB2-BD59-A6C34878D82A}">
                    <a16:rowId xmlns:a16="http://schemas.microsoft.com/office/drawing/2014/main" val="1131247047"/>
                  </a:ext>
                </a:extLst>
              </a:tr>
              <a:tr h="460498">
                <a:tc>
                  <a:txBody>
                    <a:bodyPr/>
                    <a:lstStyle/>
                    <a:p>
                      <a:pPr algn="ctr"/>
                      <a:r>
                        <a:rPr lang="en-GB" sz="900" dirty="0">
                          <a:latin typeface="Gill Sans MT" panose="020B0502020104020203" pitchFamily="34" charset="0"/>
                        </a:rPr>
                        <a:t>H 5</a:t>
                      </a:r>
                    </a:p>
                  </a:txBody>
                  <a:tcPr anchor="ctr"/>
                </a:tc>
                <a:tc>
                  <a:txBody>
                    <a:bodyPr/>
                    <a:lstStyle/>
                    <a:p>
                      <a:pPr marL="0" lvl="0" indent="0" fontAlgn="base">
                        <a:lnSpc>
                          <a:spcPct val="101000"/>
                        </a:lnSpc>
                        <a:spcAft>
                          <a:spcPts val="600"/>
                        </a:spcAft>
                        <a:buClr>
                          <a:srgbClr val="000000"/>
                        </a:buClr>
                        <a:buSzPts val="1200"/>
                        <a:buFont typeface="Arial" panose="020B0604020202020204" pitchFamily="34" charset="0"/>
                        <a:buNone/>
                      </a:pPr>
                      <a:r>
                        <a:rPr lang="en-GB" sz="900" u="none" strike="noStrike" dirty="0">
                          <a:solidFill>
                            <a:srgbClr val="000000"/>
                          </a:solidFill>
                          <a:effectLst/>
                          <a:uFill>
                            <a:solidFill>
                              <a:srgbClr val="000000"/>
                            </a:solidFill>
                          </a:uFill>
                          <a:latin typeface="Gill Sans MT" panose="020B0502020104020203" pitchFamily="34" charset="0"/>
                          <a:ea typeface="Arial" panose="020B0604020202020204" pitchFamily="34" charset="0"/>
                          <a:cs typeface="Arial" panose="020B0604020202020204" pitchFamily="34" charset="0"/>
                        </a:rPr>
                        <a:t>about personal hygiene, germs including bacteria, viruses, how they are spread, treatment and prevention of infection, and about antibiotics.  </a:t>
                      </a:r>
                    </a:p>
                  </a:txBody>
                  <a:tcPr marL="68580" marR="26035" marT="33655" marB="0"/>
                </a:tc>
                <a:extLst>
                  <a:ext uri="{0D108BD9-81ED-4DB2-BD59-A6C34878D82A}">
                    <a16:rowId xmlns:a16="http://schemas.microsoft.com/office/drawing/2014/main" val="2569984192"/>
                  </a:ext>
                </a:extLst>
              </a:tr>
              <a:tr h="524014">
                <a:tc>
                  <a:txBody>
                    <a:bodyPr/>
                    <a:lstStyle/>
                    <a:p>
                      <a:pPr algn="ctr"/>
                      <a:r>
                        <a:rPr lang="en-GB" sz="900" dirty="0">
                          <a:latin typeface="Gill Sans MT" panose="020B0502020104020203" pitchFamily="34" charset="0"/>
                        </a:rPr>
                        <a:t>H 6</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u="none" strike="noStrike" dirty="0">
                          <a:effectLst/>
                          <a:uFill>
                            <a:solidFill>
                              <a:srgbClr val="000000"/>
                            </a:solidFill>
                          </a:uFill>
                          <a:latin typeface="Gill Sans MT" panose="020B0502020104020203" pitchFamily="34" charset="0"/>
                        </a:rPr>
                        <a:t>about dental health and the benefits of good oral hygiene and dental flossing, including healthy eating and regular check-ups at the dentist. </a:t>
                      </a:r>
                    </a:p>
                  </a:txBody>
                  <a:tcPr/>
                </a:tc>
                <a:extLst>
                  <a:ext uri="{0D108BD9-81ED-4DB2-BD59-A6C34878D82A}">
                    <a16:rowId xmlns:a16="http://schemas.microsoft.com/office/drawing/2014/main" val="1664454182"/>
                  </a:ext>
                </a:extLst>
              </a:tr>
              <a:tr h="381101">
                <a:tc>
                  <a:txBody>
                    <a:bodyPr/>
                    <a:lstStyle/>
                    <a:p>
                      <a:pPr algn="ctr"/>
                      <a:r>
                        <a:rPr lang="en-GB" sz="900" dirty="0">
                          <a:latin typeface="Gill Sans MT" panose="020B0502020104020203" pitchFamily="34" charset="0"/>
                        </a:rPr>
                        <a:t>H 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u="none" strike="noStrike" dirty="0">
                          <a:effectLst/>
                          <a:uFill>
                            <a:solidFill>
                              <a:srgbClr val="000000"/>
                            </a:solidFill>
                          </a:uFill>
                          <a:latin typeface="Gill Sans MT" panose="020B0502020104020203" pitchFamily="34" charset="0"/>
                        </a:rPr>
                        <a:t>(late secondary) the benefits of regular self-examination and screening. </a:t>
                      </a:r>
                    </a:p>
                  </a:txBody>
                  <a:tcPr/>
                </a:tc>
                <a:extLst>
                  <a:ext uri="{0D108BD9-81ED-4DB2-BD59-A6C34878D82A}">
                    <a16:rowId xmlns:a16="http://schemas.microsoft.com/office/drawing/2014/main" val="4232525578"/>
                  </a:ext>
                </a:extLst>
              </a:tr>
              <a:tr h="381101">
                <a:tc>
                  <a:txBody>
                    <a:bodyPr/>
                    <a:lstStyle/>
                    <a:p>
                      <a:pPr algn="ctr"/>
                      <a:r>
                        <a:rPr lang="en-GB" sz="900" dirty="0">
                          <a:latin typeface="Gill Sans MT" panose="020B0502020104020203" pitchFamily="34" charset="0"/>
                        </a:rPr>
                        <a:t>H 8</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u="none" strike="noStrike" dirty="0">
                          <a:effectLst/>
                          <a:uFill>
                            <a:solidFill>
                              <a:srgbClr val="000000"/>
                            </a:solidFill>
                          </a:uFill>
                          <a:latin typeface="Gill Sans MT" panose="020B0502020104020203" pitchFamily="34" charset="0"/>
                        </a:rPr>
                        <a:t>the facts and science relating to immunisation and vaccination. </a:t>
                      </a:r>
                    </a:p>
                  </a:txBody>
                  <a:tcPr/>
                </a:tc>
                <a:extLst>
                  <a:ext uri="{0D108BD9-81ED-4DB2-BD59-A6C34878D82A}">
                    <a16:rowId xmlns:a16="http://schemas.microsoft.com/office/drawing/2014/main" val="2899664524"/>
                  </a:ext>
                </a:extLst>
              </a:tr>
              <a:tr h="524014">
                <a:tc>
                  <a:txBody>
                    <a:bodyPr/>
                    <a:lstStyle/>
                    <a:p>
                      <a:pPr algn="ctr"/>
                      <a:r>
                        <a:rPr lang="en-GB" sz="900" dirty="0">
                          <a:latin typeface="Gill Sans MT" panose="020B0502020104020203" pitchFamily="34" charset="0"/>
                        </a:rPr>
                        <a:t>H 9</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u="none" strike="noStrike" dirty="0">
                          <a:effectLst/>
                          <a:uFill>
                            <a:solidFill>
                              <a:srgbClr val="000000"/>
                            </a:solidFill>
                          </a:uFill>
                          <a:latin typeface="Gill Sans MT" panose="020B0502020104020203" pitchFamily="34" charset="0"/>
                        </a:rPr>
                        <a:t>the importance of sufficient good quality sleep for good health and how a lack of sleep can affect weight, mood and ability to learn. </a:t>
                      </a:r>
                    </a:p>
                  </a:txBody>
                  <a:tcPr/>
                </a:tc>
                <a:extLst>
                  <a:ext uri="{0D108BD9-81ED-4DB2-BD59-A6C34878D82A}">
                    <a16:rowId xmlns:a16="http://schemas.microsoft.com/office/drawing/2014/main" val="3147700449"/>
                  </a:ext>
                </a:extLst>
              </a:tr>
              <a:tr h="524014">
                <a:tc>
                  <a:txBody>
                    <a:bodyPr/>
                    <a:lstStyle/>
                    <a:p>
                      <a:pPr algn="ctr"/>
                      <a:r>
                        <a:rPr lang="en-GB" sz="900" dirty="0">
                          <a:latin typeface="Gill Sans MT" panose="020B0502020104020203" pitchFamily="34" charset="0"/>
                        </a:rPr>
                        <a:t>H 10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u="none" strike="noStrike" dirty="0">
                          <a:effectLst/>
                          <a:uFill>
                            <a:solidFill>
                              <a:srgbClr val="000000"/>
                            </a:solidFill>
                          </a:uFill>
                          <a:latin typeface="Gill Sans MT" panose="020B0502020104020203" pitchFamily="34" charset="0"/>
                        </a:rPr>
                        <a:t>basic treatment for common injuries. life-saving skills, including how to administer CPR.   the purpose of defibrillators and when one might be needed. </a:t>
                      </a:r>
                    </a:p>
                  </a:txBody>
                  <a:tcPr/>
                </a:tc>
                <a:extLst>
                  <a:ext uri="{0D108BD9-81ED-4DB2-BD59-A6C34878D82A}">
                    <a16:rowId xmlns:a16="http://schemas.microsoft.com/office/drawing/2014/main" val="3713738610"/>
                  </a:ext>
                </a:extLst>
              </a:tr>
              <a:tr h="381101">
                <a:tc>
                  <a:txBody>
                    <a:bodyPr/>
                    <a:lstStyle/>
                    <a:p>
                      <a:pPr algn="ctr"/>
                      <a:r>
                        <a:rPr lang="en-GB" sz="900" dirty="0">
                          <a:latin typeface="Gill Sans MT" panose="020B0502020104020203" pitchFamily="34" charset="0"/>
                        </a:rPr>
                        <a:t>H 11</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u="none" strike="noStrike" dirty="0">
                          <a:effectLst/>
                          <a:uFill>
                            <a:solidFill>
                              <a:srgbClr val="000000"/>
                            </a:solidFill>
                          </a:uFill>
                          <a:latin typeface="Gill Sans MT" panose="020B0502020104020203" pitchFamily="34" charset="0"/>
                        </a:rPr>
                        <a:t>key facts about puberty, the changing adolescent body and menstrual wellbeing. </a:t>
                      </a:r>
                    </a:p>
                  </a:txBody>
                  <a:tcPr/>
                </a:tc>
                <a:extLst>
                  <a:ext uri="{0D108BD9-81ED-4DB2-BD59-A6C34878D82A}">
                    <a16:rowId xmlns:a16="http://schemas.microsoft.com/office/drawing/2014/main" val="500403630"/>
                  </a:ext>
                </a:extLst>
              </a:tr>
              <a:tr h="524014">
                <a:tc>
                  <a:txBody>
                    <a:bodyPr/>
                    <a:lstStyle/>
                    <a:p>
                      <a:pPr algn="ctr"/>
                      <a:r>
                        <a:rPr lang="en-GB" sz="900" dirty="0">
                          <a:latin typeface="Gill Sans MT" panose="020B0502020104020203" pitchFamily="34" charset="0"/>
                        </a:rPr>
                        <a:t>H 12</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u="none" strike="noStrike" dirty="0">
                          <a:effectLst/>
                          <a:uFill>
                            <a:solidFill>
                              <a:srgbClr val="000000"/>
                            </a:solidFill>
                          </a:uFill>
                          <a:latin typeface="Gill Sans MT" panose="020B0502020104020203" pitchFamily="34" charset="0"/>
                        </a:rPr>
                        <a:t>the main changes which take place in males and females, and the implications for emotional and physical health. </a:t>
                      </a:r>
                    </a:p>
                  </a:txBody>
                  <a:tcPr/>
                </a:tc>
                <a:extLst>
                  <a:ext uri="{0D108BD9-81ED-4DB2-BD59-A6C34878D82A}">
                    <a16:rowId xmlns:a16="http://schemas.microsoft.com/office/drawing/2014/main" val="131689470"/>
                  </a:ext>
                </a:extLst>
              </a:tr>
            </a:tbl>
          </a:graphicData>
        </a:graphic>
      </p:graphicFrame>
    </p:spTree>
    <p:extLst>
      <p:ext uri="{BB962C8B-B14F-4D97-AF65-F5344CB8AC3E}">
        <p14:creationId xmlns:p14="http://schemas.microsoft.com/office/powerpoint/2010/main" val="12543215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3FD1E50-BB8D-450D-94E1-6206249C7FCC}"/>
              </a:ext>
            </a:extLst>
          </p:cNvPr>
          <p:cNvGraphicFramePr>
            <a:graphicFrameLocks noGrp="1"/>
          </p:cNvGraphicFramePr>
          <p:nvPr>
            <p:extLst>
              <p:ext uri="{D42A27DB-BD31-4B8C-83A1-F6EECF244321}">
                <p14:modId xmlns:p14="http://schemas.microsoft.com/office/powerpoint/2010/main" val="1106871319"/>
              </p:ext>
            </p:extLst>
          </p:nvPr>
        </p:nvGraphicFramePr>
        <p:xfrm>
          <a:off x="1651000" y="114858"/>
          <a:ext cx="6604000" cy="670560"/>
        </p:xfrm>
        <a:graphic>
          <a:graphicData uri="http://schemas.openxmlformats.org/drawingml/2006/table">
            <a:tbl>
              <a:tblPr firstRow="1" bandRow="1">
                <a:tableStyleId>{E269D01E-BC32-4049-B463-5C60D7B0CCD2}</a:tableStyleId>
              </a:tblPr>
              <a:tblGrid>
                <a:gridCol w="6604000">
                  <a:extLst>
                    <a:ext uri="{9D8B030D-6E8A-4147-A177-3AD203B41FA5}">
                      <a16:colId xmlns:a16="http://schemas.microsoft.com/office/drawing/2014/main" val="2446407279"/>
                    </a:ext>
                  </a:extLst>
                </a:gridCol>
              </a:tblGrid>
              <a:tr h="0">
                <a:tc>
                  <a:txBody>
                    <a:bodyPr/>
                    <a:lstStyle/>
                    <a:p>
                      <a:pPr algn="ctr"/>
                      <a:r>
                        <a:rPr lang="en-GB" dirty="0">
                          <a:solidFill>
                            <a:sysClr val="windowText" lastClr="000000"/>
                          </a:solidFill>
                          <a:latin typeface="Gill Sans MT" panose="020B0502020104020203" pitchFamily="34" charset="0"/>
                        </a:rPr>
                        <a:t>Year 7 Unit 1: Relationships</a:t>
                      </a:r>
                    </a:p>
                  </a:txBody>
                  <a:tcPr/>
                </a:tc>
                <a:extLst>
                  <a:ext uri="{0D108BD9-81ED-4DB2-BD59-A6C34878D82A}">
                    <a16:rowId xmlns:a16="http://schemas.microsoft.com/office/drawing/2014/main" val="1534839487"/>
                  </a:ext>
                </a:extLst>
              </a:tr>
              <a:tr h="0">
                <a:tc>
                  <a:txBody>
                    <a:bodyPr/>
                    <a:lstStyle/>
                    <a:p>
                      <a:pPr algn="ctr"/>
                      <a:r>
                        <a:rPr lang="en-GB" sz="1400" dirty="0">
                          <a:solidFill>
                            <a:sysClr val="windowText" lastClr="000000"/>
                          </a:solidFill>
                          <a:latin typeface="Gill Sans MT" panose="020B0502020104020203" pitchFamily="34" charset="0"/>
                        </a:rPr>
                        <a:t>How can I develop positive relationships in secondary school?</a:t>
                      </a:r>
                    </a:p>
                  </a:txBody>
                  <a:tcPr/>
                </a:tc>
                <a:extLst>
                  <a:ext uri="{0D108BD9-81ED-4DB2-BD59-A6C34878D82A}">
                    <a16:rowId xmlns:a16="http://schemas.microsoft.com/office/drawing/2014/main" val="509136530"/>
                  </a:ext>
                </a:extLst>
              </a:tr>
            </a:tbl>
          </a:graphicData>
        </a:graphic>
      </p:graphicFrame>
      <p:graphicFrame>
        <p:nvGraphicFramePr>
          <p:cNvPr id="5" name="Table 4">
            <a:extLst>
              <a:ext uri="{FF2B5EF4-FFF2-40B4-BE49-F238E27FC236}">
                <a16:creationId xmlns:a16="http://schemas.microsoft.com/office/drawing/2014/main" id="{2BD6F14D-5735-4CCC-812D-1BE1E5C02B11}"/>
              </a:ext>
            </a:extLst>
          </p:cNvPr>
          <p:cNvGraphicFramePr>
            <a:graphicFrameLocks noGrp="1"/>
          </p:cNvGraphicFramePr>
          <p:nvPr>
            <p:extLst>
              <p:ext uri="{D42A27DB-BD31-4B8C-83A1-F6EECF244321}">
                <p14:modId xmlns:p14="http://schemas.microsoft.com/office/powerpoint/2010/main" val="467586309"/>
              </p:ext>
            </p:extLst>
          </p:nvPr>
        </p:nvGraphicFramePr>
        <p:xfrm>
          <a:off x="154641" y="1528702"/>
          <a:ext cx="9596718" cy="4257393"/>
        </p:xfrm>
        <a:graphic>
          <a:graphicData uri="http://schemas.openxmlformats.org/drawingml/2006/table">
            <a:tbl>
              <a:tblPr firstRow="1" bandRow="1">
                <a:tableStyleId>{5940675A-B579-460E-94D1-54222C63F5DA}</a:tableStyleId>
              </a:tblPr>
              <a:tblGrid>
                <a:gridCol w="578654">
                  <a:extLst>
                    <a:ext uri="{9D8B030D-6E8A-4147-A177-3AD203B41FA5}">
                      <a16:colId xmlns:a16="http://schemas.microsoft.com/office/drawing/2014/main" val="1822299965"/>
                    </a:ext>
                  </a:extLst>
                </a:gridCol>
                <a:gridCol w="798282">
                  <a:extLst>
                    <a:ext uri="{9D8B030D-6E8A-4147-A177-3AD203B41FA5}">
                      <a16:colId xmlns:a16="http://schemas.microsoft.com/office/drawing/2014/main" val="3189252040"/>
                    </a:ext>
                  </a:extLst>
                </a:gridCol>
                <a:gridCol w="1930244">
                  <a:extLst>
                    <a:ext uri="{9D8B030D-6E8A-4147-A177-3AD203B41FA5}">
                      <a16:colId xmlns:a16="http://schemas.microsoft.com/office/drawing/2014/main" val="1227866142"/>
                    </a:ext>
                  </a:extLst>
                </a:gridCol>
                <a:gridCol w="1930244">
                  <a:extLst>
                    <a:ext uri="{9D8B030D-6E8A-4147-A177-3AD203B41FA5}">
                      <a16:colId xmlns:a16="http://schemas.microsoft.com/office/drawing/2014/main" val="4254456650"/>
                    </a:ext>
                  </a:extLst>
                </a:gridCol>
                <a:gridCol w="1930244">
                  <a:extLst>
                    <a:ext uri="{9D8B030D-6E8A-4147-A177-3AD203B41FA5}">
                      <a16:colId xmlns:a16="http://schemas.microsoft.com/office/drawing/2014/main" val="1644052347"/>
                    </a:ext>
                  </a:extLst>
                </a:gridCol>
                <a:gridCol w="1930244">
                  <a:extLst>
                    <a:ext uri="{9D8B030D-6E8A-4147-A177-3AD203B41FA5}">
                      <a16:colId xmlns:a16="http://schemas.microsoft.com/office/drawing/2014/main" val="997907369"/>
                    </a:ext>
                  </a:extLst>
                </a:gridCol>
                <a:gridCol w="498806">
                  <a:extLst>
                    <a:ext uri="{9D8B030D-6E8A-4147-A177-3AD203B41FA5}">
                      <a16:colId xmlns:a16="http://schemas.microsoft.com/office/drawing/2014/main" val="223221432"/>
                    </a:ext>
                  </a:extLst>
                </a:gridCol>
              </a:tblGrid>
              <a:tr h="231588">
                <a:tc>
                  <a:txBody>
                    <a:bodyPr/>
                    <a:lstStyle/>
                    <a:p>
                      <a:pPr algn="l"/>
                      <a:r>
                        <a:rPr lang="en-GB" sz="1000" dirty="0">
                          <a:latin typeface="Gill Sans MT" panose="020B0502020104020203" pitchFamily="34" charset="0"/>
                        </a:rPr>
                        <a:t>Session</a:t>
                      </a:r>
                    </a:p>
                  </a:txBody>
                  <a:tcPr anchor="ctr"/>
                </a:tc>
                <a:tc>
                  <a:txBody>
                    <a:bodyPr/>
                    <a:lstStyle/>
                    <a:p>
                      <a:pPr algn="l"/>
                      <a:r>
                        <a:rPr lang="en-GB" sz="1000" dirty="0">
                          <a:latin typeface="Gill Sans MT" panose="020B0502020104020203" pitchFamily="34" charset="0"/>
                        </a:rPr>
                        <a:t>Format</a:t>
                      </a:r>
                    </a:p>
                  </a:txBody>
                  <a:tcPr anchor="ctr"/>
                </a:tc>
                <a:tc>
                  <a:txBody>
                    <a:bodyPr/>
                    <a:lstStyle/>
                    <a:p>
                      <a:pPr algn="l"/>
                      <a:r>
                        <a:rPr lang="en-GB" sz="1000" dirty="0">
                          <a:latin typeface="Gill Sans MT" panose="020B0502020104020203" pitchFamily="34" charset="0"/>
                        </a:rPr>
                        <a:t>Heading</a:t>
                      </a:r>
                    </a:p>
                  </a:txBody>
                  <a:tcPr/>
                </a:tc>
                <a:tc>
                  <a:txBody>
                    <a:bodyPr/>
                    <a:lstStyle/>
                    <a:p>
                      <a:pPr algn="l"/>
                      <a:r>
                        <a:rPr lang="en-GB" sz="1000" dirty="0">
                          <a:latin typeface="Gill Sans MT" panose="020B0502020104020203" pitchFamily="34" charset="0"/>
                        </a:rPr>
                        <a:t>What are we learning?</a:t>
                      </a:r>
                    </a:p>
                  </a:txBody>
                  <a:tcPr/>
                </a:tc>
                <a:tc>
                  <a:txBody>
                    <a:bodyPr/>
                    <a:lstStyle/>
                    <a:p>
                      <a:pPr algn="l"/>
                      <a:r>
                        <a:rPr lang="en-GB" sz="1000" dirty="0">
                          <a:latin typeface="Gill Sans MT" panose="020B0502020104020203" pitchFamily="34" charset="0"/>
                        </a:rPr>
                        <a:t>Why now?</a:t>
                      </a:r>
                    </a:p>
                  </a:txBody>
                  <a:tcPr/>
                </a:tc>
                <a:tc>
                  <a:txBody>
                    <a:bodyPr/>
                    <a:lstStyle/>
                    <a:p>
                      <a:pPr algn="l"/>
                      <a:r>
                        <a:rPr lang="en-GB" sz="1000" dirty="0">
                          <a:latin typeface="Gill Sans MT" panose="020B0502020104020203" pitchFamily="34" charset="0"/>
                        </a:rPr>
                        <a:t>Key Questions</a:t>
                      </a:r>
                    </a:p>
                  </a:txBody>
                  <a:tcPr/>
                </a:tc>
                <a:tc>
                  <a:txBody>
                    <a:bodyPr/>
                    <a:lstStyle/>
                    <a:p>
                      <a:pPr algn="l"/>
                      <a:r>
                        <a:rPr lang="en-GB" sz="600" dirty="0">
                          <a:latin typeface="Gill Sans MT" panose="020B0502020104020203" pitchFamily="34" charset="0"/>
                        </a:rPr>
                        <a:t>Statutory Content</a:t>
                      </a:r>
                    </a:p>
                  </a:txBody>
                  <a:tcPr/>
                </a:tc>
                <a:extLst>
                  <a:ext uri="{0D108BD9-81ED-4DB2-BD59-A6C34878D82A}">
                    <a16:rowId xmlns:a16="http://schemas.microsoft.com/office/drawing/2014/main" val="2652338647"/>
                  </a:ext>
                </a:extLst>
              </a:tr>
              <a:tr h="665815">
                <a:tc>
                  <a:txBody>
                    <a:bodyPr/>
                    <a:lstStyle/>
                    <a:p>
                      <a:pPr algn="ctr"/>
                      <a:r>
                        <a:rPr lang="en-GB" sz="1000" dirty="0">
                          <a:latin typeface="Gill Sans MT" panose="020B0502020104020203" pitchFamily="34" charset="0"/>
                        </a:rPr>
                        <a:t>1</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How can I make the best start to life in secondary school?</a:t>
                      </a:r>
                    </a:p>
                  </a:txBody>
                  <a:tcPr anchor="ctr"/>
                </a:tc>
                <a:tc>
                  <a:txBody>
                    <a:bodyPr/>
                    <a:lstStyle/>
                    <a:p>
                      <a:pPr algn="l"/>
                      <a:r>
                        <a:rPr lang="en-GB" sz="1000" dirty="0">
                          <a:latin typeface="Gill Sans MT" panose="020B0502020104020203" pitchFamily="34" charset="0"/>
                        </a:rPr>
                        <a:t>A session focused on the idea of ‘being new’ to support transition into secondary school.</a:t>
                      </a:r>
                    </a:p>
                  </a:txBody>
                  <a:tcPr anchor="ctr"/>
                </a:tc>
                <a:tc>
                  <a:txBody>
                    <a:bodyPr/>
                    <a:lstStyle/>
                    <a:p>
                      <a:pPr algn="l"/>
                      <a:r>
                        <a:rPr lang="en-GB" sz="1000" dirty="0">
                          <a:latin typeface="Gill Sans MT" panose="020B0502020104020203" pitchFamily="34" charset="0"/>
                        </a:rPr>
                        <a:t>We want to ease and support transition to secondary school and share key messages about wellbeing and health.</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What strategies can we adopt to improve our wellbeing?</a:t>
                      </a:r>
                    </a:p>
                    <a:p>
                      <a:pPr marL="171450" indent="-171450" algn="l">
                        <a:buFont typeface="Arial" panose="020B0604020202020204" pitchFamily="34" charset="0"/>
                        <a:buChar char="•"/>
                      </a:pPr>
                      <a:r>
                        <a:rPr lang="en-GB" sz="1000" dirty="0">
                          <a:latin typeface="Gill Sans MT" panose="020B0502020104020203" pitchFamily="34" charset="0"/>
                        </a:rPr>
                        <a:t>What support is available to me at secondary school?</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518467286"/>
                  </a:ext>
                </a:extLst>
              </a:tr>
              <a:tr h="231588">
                <a:tc>
                  <a:txBody>
                    <a:bodyPr/>
                    <a:lstStyle/>
                    <a:p>
                      <a:pPr algn="ctr"/>
                      <a:r>
                        <a:rPr lang="en-GB" sz="1000" dirty="0">
                          <a:latin typeface="Gill Sans MT" panose="020B0502020104020203" pitchFamily="34" charset="0"/>
                        </a:rPr>
                        <a:t>2</a:t>
                      </a:r>
                    </a:p>
                  </a:txBody>
                  <a:tcPr anchor="ctr"/>
                </a:tc>
                <a:tc>
                  <a:txBody>
                    <a:bodyPr/>
                    <a:lstStyle/>
                    <a:p>
                      <a:pPr algn="ctr"/>
                      <a:r>
                        <a:rPr lang="en-GB" sz="1000" dirty="0">
                          <a:latin typeface="Gill Sans MT" panose="020B0502020104020203" pitchFamily="34" charset="0"/>
                        </a:rPr>
                        <a:t>Pastoral</a:t>
                      </a:r>
                    </a:p>
                  </a:txBody>
                  <a:tcPr anchor="ctr"/>
                </a:tc>
                <a:tc>
                  <a:txBody>
                    <a:bodyPr/>
                    <a:lstStyle/>
                    <a:p>
                      <a:pPr algn="ctr"/>
                      <a:r>
                        <a:rPr lang="en-GB" sz="1000" dirty="0">
                          <a:latin typeface="Gill Sans MT" panose="020B0502020104020203" pitchFamily="34" charset="0"/>
                        </a:rPr>
                        <a:t>How can I enjoy good relationships with my important adults at home?</a:t>
                      </a:r>
                    </a:p>
                  </a:txBody>
                  <a:tcPr anchor="ctr"/>
                </a:tc>
                <a:tc>
                  <a:txBody>
                    <a:bodyPr/>
                    <a:lstStyle/>
                    <a:p>
                      <a:pPr algn="l"/>
                      <a:r>
                        <a:rPr lang="en-GB" sz="1000" dirty="0">
                          <a:latin typeface="Gill Sans MT" panose="020B0502020104020203" pitchFamily="34" charset="0"/>
                        </a:rPr>
                        <a:t>A session to help students consider how best they can relate well to parents and carers.</a:t>
                      </a:r>
                    </a:p>
                  </a:txBody>
                  <a:tcPr anchor="ctr"/>
                </a:tc>
                <a:tc>
                  <a:txBody>
                    <a:bodyPr/>
                    <a:lstStyle/>
                    <a:p>
                      <a:pPr marL="0" indent="0" algn="l">
                        <a:buFont typeface="Arial" panose="020B0604020202020204" pitchFamily="34" charset="0"/>
                        <a:buNone/>
                      </a:pPr>
                      <a:r>
                        <a:rPr lang="en-GB" sz="1000" dirty="0">
                          <a:latin typeface="Gill Sans MT" panose="020B0502020104020203" pitchFamily="34" charset="0"/>
                        </a:rPr>
                        <a:t>Across the unit we want to consider 3 key areas that students experience as significant – friends, parents and teachers.</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Why does conflict sometimes occur at home?</a:t>
                      </a:r>
                    </a:p>
                    <a:p>
                      <a:pPr marL="171450" indent="-171450" algn="l">
                        <a:buFont typeface="Arial" panose="020B0604020202020204" pitchFamily="34" charset="0"/>
                        <a:buChar char="•"/>
                      </a:pPr>
                      <a:r>
                        <a:rPr lang="en-GB" sz="1000" dirty="0">
                          <a:latin typeface="Gill Sans MT" panose="020B0502020104020203" pitchFamily="34" charset="0"/>
                        </a:rPr>
                        <a:t>What are good strategies for resolving conflict at home?</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179398759"/>
                  </a:ext>
                </a:extLst>
              </a:tr>
              <a:tr h="810558">
                <a:tc>
                  <a:txBody>
                    <a:bodyPr/>
                    <a:lstStyle/>
                    <a:p>
                      <a:pPr algn="ctr"/>
                      <a:r>
                        <a:rPr lang="en-GB" sz="1000" dirty="0">
                          <a:latin typeface="Gill Sans MT" panose="020B0502020104020203" pitchFamily="34" charset="0"/>
                        </a:rPr>
                        <a:t>3</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Who can I trust in school?</a:t>
                      </a:r>
                    </a:p>
                  </a:txBody>
                  <a:tcPr anchor="ctr"/>
                </a:tc>
                <a:tc>
                  <a:txBody>
                    <a:bodyPr/>
                    <a:lstStyle/>
                    <a:p>
                      <a:pPr algn="l"/>
                      <a:r>
                        <a:rPr lang="en-GB" sz="1000" dirty="0">
                          <a:latin typeface="Gill Sans MT" panose="020B0502020104020203" pitchFamily="34" charset="0"/>
                        </a:rPr>
                        <a:t>A session focused on safeguarding and establishing trusting relationships.</a:t>
                      </a:r>
                    </a:p>
                  </a:txBody>
                  <a:tcPr anchor="ctr"/>
                </a:tc>
                <a:tc>
                  <a:txBody>
                    <a:bodyPr/>
                    <a:lstStyle/>
                    <a:p>
                      <a:pPr algn="l"/>
                      <a:r>
                        <a:rPr lang="en-GB" sz="1000" dirty="0">
                          <a:latin typeface="Gill Sans MT" panose="020B0502020104020203" pitchFamily="34" charset="0"/>
                        </a:rPr>
                        <a:t>Students are getting used to a new group of adults supporting them, we want them to understand that for some challenges, the support of trusted adults will be essential.</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Who are trusted adults in school?</a:t>
                      </a:r>
                    </a:p>
                    <a:p>
                      <a:pPr marL="171450" indent="-171450" algn="l">
                        <a:buFont typeface="Arial" panose="020B0604020202020204" pitchFamily="34" charset="0"/>
                        <a:buChar char="•"/>
                      </a:pPr>
                      <a:r>
                        <a:rPr lang="en-GB" sz="1000" dirty="0">
                          <a:latin typeface="Gill Sans MT" panose="020B0502020104020203" pitchFamily="34" charset="0"/>
                        </a:rPr>
                        <a:t>When may I need the help of a trusted adult?</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1820297890"/>
                  </a:ext>
                </a:extLst>
              </a:tr>
              <a:tr h="231588">
                <a:tc>
                  <a:txBody>
                    <a:bodyPr/>
                    <a:lstStyle/>
                    <a:p>
                      <a:pPr algn="ctr"/>
                      <a:r>
                        <a:rPr lang="en-GB" sz="1000" dirty="0">
                          <a:latin typeface="Gill Sans MT" panose="020B0502020104020203" pitchFamily="34" charset="0"/>
                        </a:rPr>
                        <a:t>4</a:t>
                      </a:r>
                    </a:p>
                  </a:txBody>
                  <a:tcPr anchor="ctr"/>
                </a:tc>
                <a:tc>
                  <a:txBody>
                    <a:bodyPr/>
                    <a:lstStyle/>
                    <a:p>
                      <a:pPr algn="ctr"/>
                      <a:r>
                        <a:rPr lang="en-GB" sz="1000" dirty="0">
                          <a:latin typeface="Gill Sans MT" panose="020B0502020104020203" pitchFamily="34" charset="0"/>
                        </a:rPr>
                        <a:t>Pastoral</a:t>
                      </a:r>
                    </a:p>
                  </a:txBody>
                  <a:tcPr anchor="ctr"/>
                </a:tc>
                <a:tc gridSpan="4">
                  <a:txBody>
                    <a:bodyPr/>
                    <a:lstStyle/>
                    <a:p>
                      <a:pPr algn="ctr"/>
                      <a:r>
                        <a:rPr lang="en-GB" sz="1000" dirty="0">
                          <a:latin typeface="Gill Sans MT" panose="020B0502020104020203" pitchFamily="34" charset="0"/>
                        </a:rPr>
                        <a:t>Citizenship Focus Week</a:t>
                      </a: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892105629"/>
                  </a:ext>
                </a:extLst>
              </a:tr>
              <a:tr h="955300">
                <a:tc>
                  <a:txBody>
                    <a:bodyPr/>
                    <a:lstStyle/>
                    <a:p>
                      <a:pPr algn="ctr"/>
                      <a:r>
                        <a:rPr lang="en-GB" sz="1000" dirty="0">
                          <a:latin typeface="Gill Sans MT" panose="020B0502020104020203" pitchFamily="34" charset="0"/>
                        </a:rPr>
                        <a:t>5</a:t>
                      </a:r>
                    </a:p>
                  </a:txBody>
                  <a:tcPr anchor="ctr"/>
                </a:tc>
                <a:tc>
                  <a:txBody>
                    <a:bodyPr/>
                    <a:lstStyle/>
                    <a:p>
                      <a:pPr algn="ctr"/>
                      <a:r>
                        <a:rPr lang="en-GB" sz="1000" b="1" dirty="0">
                          <a:latin typeface="Gill Sans MT" panose="020B0502020104020203" pitchFamily="34" charset="0"/>
                        </a:rPr>
                        <a:t>Drop Down</a:t>
                      </a:r>
                    </a:p>
                  </a:txBody>
                  <a:tcPr anchor="ctr"/>
                </a:tc>
                <a:tc>
                  <a:txBody>
                    <a:bodyPr/>
                    <a:lstStyle/>
                    <a:p>
                      <a:pPr algn="ctr"/>
                      <a:r>
                        <a:rPr lang="en-GB" sz="1000" dirty="0">
                          <a:latin typeface="Gill Sans MT" panose="020B0502020104020203" pitchFamily="34" charset="0"/>
                        </a:rPr>
                        <a:t>What are the characteristics of healthy friendships?</a:t>
                      </a:r>
                    </a:p>
                  </a:txBody>
                  <a:tcPr anchor="ctr"/>
                </a:tc>
                <a:tc>
                  <a:txBody>
                    <a:bodyPr/>
                    <a:lstStyle/>
                    <a:p>
                      <a:pPr algn="l"/>
                      <a:r>
                        <a:rPr lang="en-GB" sz="1000" dirty="0">
                          <a:latin typeface="Gill Sans MT" panose="020B0502020104020203" pitchFamily="34" charset="0"/>
                        </a:rPr>
                        <a:t>A session focused on the characteristics of healthy friendships.</a:t>
                      </a:r>
                    </a:p>
                  </a:txBody>
                  <a:tcPr anchor="ctr"/>
                </a:tc>
                <a:tc>
                  <a:txBody>
                    <a:bodyPr/>
                    <a:lstStyle/>
                    <a:p>
                      <a:pPr algn="l"/>
                      <a:r>
                        <a:rPr lang="en-GB" sz="1000" dirty="0">
                          <a:latin typeface="Gill Sans MT" panose="020B0502020104020203" pitchFamily="34" charset="0"/>
                        </a:rPr>
                        <a:t>We know that students can face challenges coming from a range of primary schools as friendships are created or change. We want to equip students to have healthy, positive friendships.</a:t>
                      </a:r>
                    </a:p>
                  </a:txBody>
                  <a:tcPr anchor="ctr"/>
                </a:tc>
                <a:tc>
                  <a:txBody>
                    <a:bodyPr/>
                    <a:lstStyle/>
                    <a:p>
                      <a:pPr marL="171450" indent="-171450" algn="l">
                        <a:buFont typeface="Arial" panose="020B0604020202020204" pitchFamily="34" charset="0"/>
                        <a:buChar char="•"/>
                      </a:pPr>
                      <a:r>
                        <a:rPr lang="en-GB" sz="1000" dirty="0">
                          <a:latin typeface="Gill Sans MT" panose="020B0502020104020203" pitchFamily="34" charset="0"/>
                        </a:rPr>
                        <a:t>How should we behave in different types of relationship?</a:t>
                      </a:r>
                    </a:p>
                    <a:p>
                      <a:pPr marL="171450" indent="-171450" algn="l">
                        <a:buFont typeface="Arial" panose="020B0604020202020204" pitchFamily="34" charset="0"/>
                        <a:buChar char="•"/>
                      </a:pPr>
                      <a:r>
                        <a:rPr lang="en-GB" sz="1000" dirty="0">
                          <a:latin typeface="Gill Sans MT" panose="020B0502020104020203" pitchFamily="34" charset="0"/>
                        </a:rPr>
                        <a:t>What strategies can we use if we feel things are not working well in a relationship?</a:t>
                      </a:r>
                    </a:p>
                  </a:txBody>
                  <a:tcPr anchor="ctr"/>
                </a:tc>
                <a:tc>
                  <a:txBody>
                    <a:bodyPr/>
                    <a:lstStyle/>
                    <a:p>
                      <a:pPr marL="171450" indent="-171450" algn="l">
                        <a:buFont typeface="Arial" panose="020B0604020202020204" pitchFamily="34" charset="0"/>
                        <a:buChar char="•"/>
                      </a:pPr>
                      <a:endParaRPr lang="en-GB" sz="600" dirty="0">
                        <a:latin typeface="Gill Sans MT" panose="020B0502020104020203" pitchFamily="34" charset="0"/>
                      </a:endParaRPr>
                    </a:p>
                  </a:txBody>
                  <a:tcPr anchor="ctr"/>
                </a:tc>
                <a:extLst>
                  <a:ext uri="{0D108BD9-81ED-4DB2-BD59-A6C34878D82A}">
                    <a16:rowId xmlns:a16="http://schemas.microsoft.com/office/drawing/2014/main" val="3070933834"/>
                  </a:ext>
                </a:extLst>
              </a:tr>
              <a:tr h="325473">
                <a:tc>
                  <a:txBody>
                    <a:bodyPr/>
                    <a:lstStyle/>
                    <a:p>
                      <a:pPr algn="ctr"/>
                      <a:r>
                        <a:rPr lang="en-GB" sz="1000" dirty="0">
                          <a:latin typeface="Gill Sans MT" panose="020B0502020104020203" pitchFamily="34" charset="0"/>
                        </a:rPr>
                        <a:t>6</a:t>
                      </a:r>
                    </a:p>
                  </a:txBody>
                  <a:tcPr anchor="ctr"/>
                </a:tc>
                <a:tc>
                  <a:txBody>
                    <a:bodyPr/>
                    <a:lstStyle/>
                    <a:p>
                      <a:pPr algn="ctr"/>
                      <a:r>
                        <a:rPr lang="en-GB" sz="1000" dirty="0">
                          <a:latin typeface="Gill Sans MT" panose="020B0502020104020203" pitchFamily="34" charset="0"/>
                        </a:rPr>
                        <a:t>Pastoral</a:t>
                      </a:r>
                    </a:p>
                  </a:txBody>
                  <a:tcPr anchor="ctr"/>
                </a:tc>
                <a:tc gridSpan="4">
                  <a:txBody>
                    <a:bodyPr/>
                    <a:lstStyle/>
                    <a:p>
                      <a:pPr algn="ctr"/>
                      <a:r>
                        <a:rPr lang="en-GB" sz="1000" dirty="0">
                          <a:latin typeface="Gill Sans MT" panose="020B0502020104020203" pitchFamily="34" charset="0"/>
                        </a:rPr>
                        <a:t>End of Unit Quiz</a:t>
                      </a:r>
                    </a:p>
                  </a:txBody>
                  <a:tcPr anchor="ctr"/>
                </a:tc>
                <a:tc hMerge="1">
                  <a:txBody>
                    <a:bodyPr/>
                    <a:lstStyle/>
                    <a:p>
                      <a:endParaRPr lang="en-GB" sz="1000" dirty="0">
                        <a:latin typeface="Gill Sans MT" panose="020B0502020104020203" pitchFamily="34" charset="0"/>
                      </a:endParaRPr>
                    </a:p>
                  </a:txBody>
                  <a:tcPr anchor="ctr"/>
                </a:tc>
                <a:tc hMerge="1">
                  <a:txBody>
                    <a:bodyPr/>
                    <a:lstStyle/>
                    <a:p>
                      <a:endParaRPr lang="en-GB" sz="1000" dirty="0">
                        <a:latin typeface="Gill Sans MT" panose="020B0502020104020203" pitchFamily="34" charset="0"/>
                      </a:endParaRPr>
                    </a:p>
                  </a:txBody>
                  <a:tcPr anchor="ctr"/>
                </a:tc>
                <a:tc hMerge="1">
                  <a:txBody>
                    <a:bodyPr/>
                    <a:lstStyle/>
                    <a:p>
                      <a:pPr marL="171450" indent="-171450">
                        <a:buFont typeface="Arial" panose="020B0604020202020204" pitchFamily="34" charset="0"/>
                        <a:buChar char="•"/>
                      </a:pPr>
                      <a:endParaRPr lang="en-GB" sz="1000" dirty="0">
                        <a:latin typeface="Gill Sans MT" panose="020B0502020104020203" pitchFamily="34" charset="0"/>
                      </a:endParaRPr>
                    </a:p>
                  </a:txBody>
                  <a:tcPr anchor="ctr"/>
                </a:tc>
                <a:tc>
                  <a:txBody>
                    <a:bodyPr/>
                    <a:lstStyle/>
                    <a:p>
                      <a:pPr algn="l"/>
                      <a:endParaRPr lang="en-GB" sz="600" dirty="0">
                        <a:latin typeface="Gill Sans MT" panose="020B0502020104020203" pitchFamily="34" charset="0"/>
                      </a:endParaRPr>
                    </a:p>
                  </a:txBody>
                  <a:tcPr anchor="ctr"/>
                </a:tc>
                <a:extLst>
                  <a:ext uri="{0D108BD9-81ED-4DB2-BD59-A6C34878D82A}">
                    <a16:rowId xmlns:a16="http://schemas.microsoft.com/office/drawing/2014/main" val="2769555873"/>
                  </a:ext>
                </a:extLst>
              </a:tr>
            </a:tbl>
          </a:graphicData>
        </a:graphic>
      </p:graphicFrame>
      <p:sp>
        <p:nvSpPr>
          <p:cNvPr id="6" name="Rectangle 5">
            <a:extLst>
              <a:ext uri="{FF2B5EF4-FFF2-40B4-BE49-F238E27FC236}">
                <a16:creationId xmlns:a16="http://schemas.microsoft.com/office/drawing/2014/main" id="{25C29987-0CC7-4ABB-B562-4D6EAE49F535}"/>
              </a:ext>
            </a:extLst>
          </p:cNvPr>
          <p:cNvSpPr/>
          <p:nvPr/>
        </p:nvSpPr>
        <p:spPr>
          <a:xfrm>
            <a:off x="154641" y="895450"/>
            <a:ext cx="9581029" cy="52322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400" dirty="0">
                <a:latin typeface="Gill Sans MT" panose="020B0502020104020203" pitchFamily="34" charset="0"/>
              </a:rPr>
              <a:t>As students begin Year 7 it can be a time of stress and change in their relationships. We want to equip students with the knowledge, understanding and skills to have healthy relationships in school, at home and with friends.</a:t>
            </a:r>
          </a:p>
        </p:txBody>
      </p:sp>
    </p:spTree>
    <p:extLst>
      <p:ext uri="{BB962C8B-B14F-4D97-AF65-F5344CB8AC3E}">
        <p14:creationId xmlns:p14="http://schemas.microsoft.com/office/powerpoint/2010/main" val="319206370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9591</TotalTime>
  <Words>10239</Words>
  <Application>Microsoft Office PowerPoint</Application>
  <PresentationFormat>A4 Paper (210x297 mm)</PresentationFormat>
  <Paragraphs>1043</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Calibri Light</vt:lpstr>
      <vt:lpstr>Gill Sans MT</vt:lpstr>
      <vt:lpstr>Times New Roman</vt:lpstr>
      <vt:lpstr>Office Theme</vt:lpstr>
      <vt:lpstr>Ponteland Community High School RSHE Curriculum</vt:lpstr>
      <vt:lpstr>PowerPoint Presentation</vt:lpstr>
      <vt:lpstr>Curriculum Overview Area 1:  Relationships</vt:lpstr>
      <vt:lpstr>Curriculum Overview Area 2:  Health and Wellbeing</vt:lpstr>
      <vt:lpstr>Curriculum Overview Area 3:  Living in the Wider World</vt:lpstr>
      <vt:lpstr>Core Concepts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Jonny Greenshields</dc:creator>
  <cp:lastModifiedBy>Jonny Greenshields</cp:lastModifiedBy>
  <cp:revision>84</cp:revision>
  <cp:lastPrinted>2023-02-03T09:47:36Z</cp:lastPrinted>
  <dcterms:created xsi:type="dcterms:W3CDTF">2022-08-05T13:08:39Z</dcterms:created>
  <dcterms:modified xsi:type="dcterms:W3CDTF">2024-11-01T09:22:28Z</dcterms:modified>
</cp:coreProperties>
</file>