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3104474-81BA-4A8D-BACB-471C3D8EE0A2}">
  <a:tblStyle styleId="{A3104474-81BA-4A8D-BACB-471C3D8EE0A2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fill>
          <a:solidFill>
            <a:srgbClr val="CDD4EA"/>
          </a:solidFill>
        </a:fill>
      </a:tcStyle>
    </a:band1H>
    <a:band2H>
      <a:tcTxStyle/>
    </a:band2H>
    <a:band1V>
      <a:tcTxStyle/>
      <a:tcStyle>
        <a:fill>
          <a:solidFill>
            <a:srgbClr val="CDD4EA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c3d0c65ce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g2c3d0c65cee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c3d0c65cee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g2c3d0c65cee_0_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c3d0c65cee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g2c3d0c65cee_0_1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white text with a fork and a black background&#10;&#10;Description automatically generated" id="54" name="Google Shape;5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80916" y="-78382"/>
            <a:ext cx="945072" cy="94507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black and white logo&#10;&#10;Description automatically generated" id="55" name="Google Shape;55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427215" y="158114"/>
            <a:ext cx="1145285" cy="47859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6" name="Google Shape;56;p13"/>
          <p:cNvGraphicFramePr/>
          <p:nvPr/>
        </p:nvGraphicFramePr>
        <p:xfrm>
          <a:off x="312784" y="79374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{A3104474-81BA-4A8D-BACB-471C3D8EE0A2}</a:tableStyleId>
              </a:tblPr>
              <a:tblGrid>
                <a:gridCol w="1125900"/>
                <a:gridCol w="1461350"/>
                <a:gridCol w="1583675"/>
                <a:gridCol w="1454450"/>
                <a:gridCol w="1428900"/>
                <a:gridCol w="1442750"/>
              </a:tblGrid>
              <a:tr h="2379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D53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u="none" cap="none" strike="noStrike">
                          <a:solidFill>
                            <a:schemeClr val="dk1"/>
                          </a:solidFill>
                        </a:rPr>
                        <a:t>MONDAY</a:t>
                      </a:r>
                      <a:endParaRPr sz="1100"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D53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u="none" cap="none" strike="noStrike">
                          <a:solidFill>
                            <a:schemeClr val="dk1"/>
                          </a:solidFill>
                        </a:rPr>
                        <a:t>TUESDAY</a:t>
                      </a:r>
                      <a:endParaRPr sz="1100"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D53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u="none" cap="none" strike="noStrike">
                          <a:solidFill>
                            <a:schemeClr val="dk1"/>
                          </a:solidFill>
                        </a:rPr>
                        <a:t>WEDNESDAY</a:t>
                      </a:r>
                      <a:endParaRPr sz="1100"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D53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u="none" cap="none" strike="noStrike">
                          <a:solidFill>
                            <a:schemeClr val="dk1"/>
                          </a:solidFill>
                        </a:rPr>
                        <a:t>THURSDAY</a:t>
                      </a:r>
                      <a:endParaRPr sz="1100"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D53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u="none" cap="none" strike="noStrike">
                          <a:solidFill>
                            <a:schemeClr val="dk1"/>
                          </a:solidFill>
                        </a:rPr>
                        <a:t>FRIDAY</a:t>
                      </a:r>
                      <a:endParaRPr sz="1100"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D53A"/>
                    </a:solidFill>
                  </a:tcPr>
                </a:tc>
              </a:tr>
              <a:tr h="10400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u="none" cap="none" strike="noStrike">
                          <a:solidFill>
                            <a:srgbClr val="B8D53A"/>
                          </a:solidFill>
                        </a:rPr>
                        <a:t>Main Course</a:t>
                      </a:r>
                      <a:endParaRPr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Chilli Con Carne, Turmeric Rice, Sour Cream, optional Nachos (may contain gluten)</a:t>
                      </a:r>
                      <a:endParaRPr b="1" sz="11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Sticky BBQ Chicken Stir Fry, Vegetables, Rice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Geordie Banger </a:t>
                      </a: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Caramelised</a:t>
                      </a: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 Onion Sausages, Mash, Peas, Gravy 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rgbClr val="FFFFFF"/>
                          </a:solidFill>
                        </a:rPr>
                        <a:t>Homemade Deep Dish Cottage Pie with Roasted Root Vegetables</a:t>
                      </a:r>
                      <a:endParaRPr b="1" sz="11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chemeClr val="lt1"/>
                          </a:solidFill>
                        </a:rPr>
                        <a:t>Oven Baked Gluten Free</a:t>
                      </a:r>
                      <a:endParaRPr b="1" sz="11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chemeClr val="lt1"/>
                          </a:solidFill>
                        </a:rPr>
                        <a:t>Chicken Tenders </a:t>
                      </a:r>
                      <a:endParaRPr b="1" sz="11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chemeClr val="lt1"/>
                          </a:solidFill>
                        </a:rPr>
                        <a:t>with </a:t>
                      </a: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Wedges</a:t>
                      </a:r>
                      <a:r>
                        <a:rPr b="1" lang="en-GB" sz="1100" u="none" cap="none" strike="noStrike">
                          <a:solidFill>
                            <a:schemeClr val="lt1"/>
                          </a:solidFill>
                        </a:rPr>
                        <a:t> &amp; </a:t>
                      </a:r>
                      <a:endParaRPr b="1" sz="11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chemeClr val="lt1"/>
                          </a:solidFill>
                        </a:rPr>
                        <a:t> Beans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8850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u="none" cap="none" strike="noStrike">
                          <a:solidFill>
                            <a:srgbClr val="B8D53A"/>
                          </a:solidFill>
                        </a:rPr>
                        <a:t>Veggie Option</a:t>
                      </a:r>
                      <a:endParaRPr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Jacket Potato with Choice of fillings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Jacket Potato with Choice of fillings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Vegetarian Sausage</a:t>
                      </a: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 with Mash, Peas, Gravy 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rgbClr val="FFFFFF"/>
                          </a:solidFill>
                        </a:rPr>
                        <a:t>Homemade Deep Dish Veggie Cottage Pie with Roasted Root Vegetables</a:t>
                      </a:r>
                      <a:endParaRPr b="1" sz="11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Loaded Wedges with Cheesy Beans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8850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u="none" cap="none" strike="noStrike">
                          <a:solidFill>
                            <a:srgbClr val="B8D53A"/>
                          </a:solidFill>
                        </a:rPr>
                        <a:t>Street Eat/Jacket Potato</a:t>
                      </a:r>
                      <a:endParaRPr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chemeClr val="lt1"/>
                          </a:solidFill>
                        </a:rPr>
                        <a:t>Selection of Pizza 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chemeClr val="lt1"/>
                          </a:solidFill>
                        </a:rPr>
                        <a:t>(Served by the Slice)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Gluten Free Cheesy Burrito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Jacket Potato with Choice of fillings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rgbClr val="FFFFFF"/>
                          </a:solidFill>
                        </a:rPr>
                        <a:t>Crispy Chicken Strips</a:t>
                      </a:r>
                      <a:r>
                        <a:rPr b="1" lang="en-GB" sz="1100">
                          <a:solidFill>
                            <a:srgbClr val="FFFFFF"/>
                          </a:solidFill>
                        </a:rPr>
                        <a:t> with Fried Rice &amp; Sweet Chilli Sauce</a:t>
                      </a:r>
                      <a:endParaRPr b="1" sz="11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Jacket Potato with Choice of fillings</a:t>
                      </a:r>
                      <a:endParaRPr/>
                    </a:p>
                  </a:txBody>
                  <a:tcPr marT="34300" marB="34300" marR="68600" marL="68600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8962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u="none" cap="none" strike="noStrike">
                          <a:solidFill>
                            <a:srgbClr val="B8D53A"/>
                          </a:solidFill>
                        </a:rPr>
                        <a:t>Go Go Italiano</a:t>
                      </a:r>
                      <a:endParaRPr b="1" u="none" cap="none" strike="noStrike">
                        <a:solidFill>
                          <a:srgbClr val="B8D53A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Mediterranean Vegetable Gluten Free Pasta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Gluten Free Cheesy Pasta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Rialto’s Gluten Free Pasta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rgbClr val="FFFFFF"/>
                          </a:solidFill>
                        </a:rPr>
                        <a:t>Tomato and Mascarpone Penne Pasta with Garlic Bread</a:t>
                      </a:r>
                      <a:endParaRPr b="1" sz="11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Tomato and Basil Gluten Free Pasta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</a:tbl>
          </a:graphicData>
        </a:graphic>
      </p:graphicFrame>
      <p:sp>
        <p:nvSpPr>
          <p:cNvPr id="57" name="Google Shape;57;p13"/>
          <p:cNvSpPr/>
          <p:nvPr/>
        </p:nvSpPr>
        <p:spPr>
          <a:xfrm>
            <a:off x="0" y="213400"/>
            <a:ext cx="3996600" cy="328200"/>
          </a:xfrm>
          <a:prstGeom prst="rect">
            <a:avLst/>
          </a:prstGeom>
          <a:solidFill>
            <a:srgbClr val="B8D53A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220153" y="181275"/>
            <a:ext cx="3712200" cy="392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WEEK ONE </a:t>
            </a:r>
            <a:r>
              <a:rPr b="1" lang="en-GB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GLUTEN FREE </a:t>
            </a:r>
            <a:r>
              <a:rPr b="1" i="0" lang="en-GB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MENU</a:t>
            </a:r>
            <a:endParaRPr sz="1100"/>
          </a:p>
        </p:txBody>
      </p:sp>
      <p:sp>
        <p:nvSpPr>
          <p:cNvPr id="59" name="Google Shape;59;p13"/>
          <p:cNvSpPr txBox="1"/>
          <p:nvPr/>
        </p:nvSpPr>
        <p:spPr>
          <a:xfrm>
            <a:off x="4104463" y="67425"/>
            <a:ext cx="1968600" cy="6201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</a:rPr>
              <a:t>Please let us know if required at break time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1467600" y="4697275"/>
            <a:ext cx="7342200" cy="28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lt1"/>
                </a:solidFill>
              </a:rPr>
              <a:t>ALL MENUS ARE SUBJECT TO CHANGE</a:t>
            </a:r>
            <a:endParaRPr sz="18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white text with a fork and a black background&#10;&#10;Description automatically generated" id="65" name="Google Shape;65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80916" y="-78382"/>
            <a:ext cx="945072" cy="94507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black and white logo&#10;&#10;Description automatically generated" id="66" name="Google Shape;66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427215" y="158114"/>
            <a:ext cx="1145285" cy="47859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7" name="Google Shape;67;p14"/>
          <p:cNvGraphicFramePr/>
          <p:nvPr/>
        </p:nvGraphicFramePr>
        <p:xfrm>
          <a:off x="312784" y="79374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{A3104474-81BA-4A8D-BACB-471C3D8EE0A2}</a:tableStyleId>
              </a:tblPr>
              <a:tblGrid>
                <a:gridCol w="1125900"/>
                <a:gridCol w="1461350"/>
                <a:gridCol w="1526000"/>
                <a:gridCol w="1512125"/>
                <a:gridCol w="1428900"/>
                <a:gridCol w="1442750"/>
              </a:tblGrid>
              <a:tr h="2379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D53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u="none" cap="none" strike="noStrike">
                          <a:solidFill>
                            <a:schemeClr val="dk1"/>
                          </a:solidFill>
                        </a:rPr>
                        <a:t>MONDAY</a:t>
                      </a:r>
                      <a:endParaRPr sz="1100"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D53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u="none" cap="none" strike="noStrike">
                          <a:solidFill>
                            <a:schemeClr val="dk1"/>
                          </a:solidFill>
                        </a:rPr>
                        <a:t>TUESDAY</a:t>
                      </a:r>
                      <a:endParaRPr sz="1100"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D53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u="none" cap="none" strike="noStrike">
                          <a:solidFill>
                            <a:schemeClr val="dk1"/>
                          </a:solidFill>
                        </a:rPr>
                        <a:t>WEDNESDAY</a:t>
                      </a:r>
                      <a:endParaRPr sz="1100"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D53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u="none" cap="none" strike="noStrike">
                          <a:solidFill>
                            <a:schemeClr val="dk1"/>
                          </a:solidFill>
                        </a:rPr>
                        <a:t>THURSDAY</a:t>
                      </a:r>
                      <a:endParaRPr sz="1100"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D53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u="none" cap="none" strike="noStrike">
                          <a:solidFill>
                            <a:schemeClr val="dk1"/>
                          </a:solidFill>
                        </a:rPr>
                        <a:t>FRIDAY</a:t>
                      </a:r>
                      <a:endParaRPr sz="1100"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D53A"/>
                    </a:solidFill>
                  </a:tcPr>
                </a:tc>
              </a:tr>
              <a:tr h="10400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u="none" cap="none" strike="noStrike">
                          <a:solidFill>
                            <a:srgbClr val="B8D53A"/>
                          </a:solidFill>
                        </a:rPr>
                        <a:t>Main Course</a:t>
                      </a:r>
                      <a:endParaRPr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Stir Fried Vegetables, Fried Rice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Chicken Madras served with Rice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Roast Gammon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 &amp; Pineapple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Served with Parsley New Potatoes &amp; Fresh Vegetables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Gluten Free </a:t>
                      </a: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Bolognaise</a:t>
                      </a: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 Pasta Bake with Salad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chemeClr val="lt1"/>
                          </a:solidFill>
                        </a:rPr>
                        <a:t>Oven Baked Gluten Free</a:t>
                      </a:r>
                      <a:endParaRPr b="1" sz="11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chemeClr val="lt1"/>
                          </a:solidFill>
                        </a:rPr>
                        <a:t>Chicken Tenders </a:t>
                      </a:r>
                      <a:endParaRPr b="1" sz="11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chemeClr val="lt1"/>
                          </a:solidFill>
                        </a:rPr>
                        <a:t>with </a:t>
                      </a: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Wedges</a:t>
                      </a:r>
                      <a:r>
                        <a:rPr b="1" lang="en-GB" sz="1100" u="none" cap="none" strike="noStrike">
                          <a:solidFill>
                            <a:schemeClr val="lt1"/>
                          </a:solidFill>
                        </a:rPr>
                        <a:t> &amp; </a:t>
                      </a:r>
                      <a:endParaRPr b="1" sz="11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chemeClr val="lt1"/>
                          </a:solidFill>
                        </a:rPr>
                        <a:t> Beans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8850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u="none" cap="none" strike="noStrike">
                          <a:solidFill>
                            <a:srgbClr val="B8D53A"/>
                          </a:solidFill>
                        </a:rPr>
                        <a:t>Veggie Option</a:t>
                      </a:r>
                      <a:endParaRPr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Jacket Potato with Choice of fillings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Chickpea &amp; Roasted Cauliflower Madras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Served with Rice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t/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Lentil Bolognese with Salad</a:t>
                      </a:r>
                      <a:r>
                        <a:rPr b="1" lang="en-GB" sz="1100" u="none" cap="none" strike="noStrike">
                          <a:solidFill>
                            <a:schemeClr val="lt1"/>
                          </a:solidFill>
                        </a:rPr>
                        <a:t> 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Loaded Wedges with Cheesy Beans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8850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u="none" cap="none" strike="noStrike">
                          <a:solidFill>
                            <a:srgbClr val="B8D53A"/>
                          </a:solidFill>
                        </a:rPr>
                        <a:t>Street Eat/Jacket Potato</a:t>
                      </a:r>
                      <a:endParaRPr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chemeClr val="lt1"/>
                          </a:solidFill>
                        </a:rPr>
                        <a:t>Selection of Pizza 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chemeClr val="lt1"/>
                          </a:solidFill>
                        </a:rPr>
                        <a:t>(Served by the Slice)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Jacket Potato with Choice of Fillings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Jacket Potato with Cheese and Beans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Jacket Potato with Cheese and Beans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Jacket Potato with Choice of fillings</a:t>
                      </a:r>
                      <a:endParaRPr/>
                    </a:p>
                  </a:txBody>
                  <a:tcPr marT="34300" marB="34300" marR="68600" marL="68600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8962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u="none" cap="none" strike="noStrike">
                          <a:solidFill>
                            <a:srgbClr val="B8D53A"/>
                          </a:solidFill>
                        </a:rPr>
                        <a:t>Go Go Italiano</a:t>
                      </a:r>
                      <a:endParaRPr b="1" u="none" cap="none" strike="noStrike">
                        <a:solidFill>
                          <a:srgbClr val="B8D53A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Mediterranean Vegetable Gluten Free Pasta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Gluten Free Cheesy Pasta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Rialto’s Gluten Free Pasta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rgbClr val="FFFFFF"/>
                          </a:solidFill>
                        </a:rPr>
                        <a:t>Tomato and Mascarpone Penne Pasta with Garlic Bread</a:t>
                      </a:r>
                      <a:endParaRPr b="1" sz="11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Tomato and Basil Gluten Free Pasta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</a:tbl>
          </a:graphicData>
        </a:graphic>
      </p:graphicFrame>
      <p:sp>
        <p:nvSpPr>
          <p:cNvPr id="68" name="Google Shape;68;p14"/>
          <p:cNvSpPr/>
          <p:nvPr/>
        </p:nvSpPr>
        <p:spPr>
          <a:xfrm>
            <a:off x="-6350" y="213400"/>
            <a:ext cx="2488800" cy="328200"/>
          </a:xfrm>
          <a:prstGeom prst="rect">
            <a:avLst/>
          </a:prstGeom>
          <a:solidFill>
            <a:srgbClr val="B8D53A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4"/>
          <p:cNvSpPr txBox="1"/>
          <p:nvPr/>
        </p:nvSpPr>
        <p:spPr>
          <a:xfrm>
            <a:off x="220143" y="181272"/>
            <a:ext cx="2488800" cy="392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WEEK TWO MENU</a:t>
            </a:r>
            <a:endParaRPr sz="1100"/>
          </a:p>
        </p:txBody>
      </p:sp>
      <p:sp>
        <p:nvSpPr>
          <p:cNvPr id="70" name="Google Shape;70;p14"/>
          <p:cNvSpPr/>
          <p:nvPr/>
        </p:nvSpPr>
        <p:spPr>
          <a:xfrm>
            <a:off x="0" y="213400"/>
            <a:ext cx="3996600" cy="328200"/>
          </a:xfrm>
          <a:prstGeom prst="rect">
            <a:avLst/>
          </a:prstGeom>
          <a:solidFill>
            <a:srgbClr val="B8D53A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14"/>
          <p:cNvSpPr txBox="1"/>
          <p:nvPr/>
        </p:nvSpPr>
        <p:spPr>
          <a:xfrm>
            <a:off x="220153" y="181275"/>
            <a:ext cx="3712200" cy="392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WEEK </a:t>
            </a:r>
            <a:r>
              <a:rPr b="1" lang="en-GB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TWO</a:t>
            </a:r>
            <a:r>
              <a:rPr b="1" i="0" lang="en-GB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GB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GLUTEN FREE </a:t>
            </a:r>
            <a:r>
              <a:rPr b="1" i="0" lang="en-GB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MENU</a:t>
            </a:r>
            <a:endParaRPr sz="1100"/>
          </a:p>
        </p:txBody>
      </p:sp>
      <p:sp>
        <p:nvSpPr>
          <p:cNvPr id="72" name="Google Shape;72;p14"/>
          <p:cNvSpPr txBox="1"/>
          <p:nvPr/>
        </p:nvSpPr>
        <p:spPr>
          <a:xfrm>
            <a:off x="4104463" y="67425"/>
            <a:ext cx="1968600" cy="6201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</a:rPr>
              <a:t>Please let us know if required at break time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73" name="Google Shape;73;p14"/>
          <p:cNvSpPr txBox="1"/>
          <p:nvPr/>
        </p:nvSpPr>
        <p:spPr>
          <a:xfrm>
            <a:off x="1467600" y="4697275"/>
            <a:ext cx="7342200" cy="28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lt1"/>
                </a:solidFill>
              </a:rPr>
              <a:t>ALL MENUS ARE SUBJECT TO CHANGE</a:t>
            </a:r>
            <a:endParaRPr sz="18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white text with a fork and a black background&#10;&#10;Description automatically generated" id="78" name="Google Shape;78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80916" y="-78382"/>
            <a:ext cx="945072" cy="94507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black and white logo&#10;&#10;Description automatically generated" id="79" name="Google Shape;79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427215" y="158114"/>
            <a:ext cx="1145285" cy="47859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0" name="Google Shape;80;p15"/>
          <p:cNvGraphicFramePr/>
          <p:nvPr/>
        </p:nvGraphicFramePr>
        <p:xfrm>
          <a:off x="312784" y="79374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{A3104474-81BA-4A8D-BACB-471C3D8EE0A2}</a:tableStyleId>
              </a:tblPr>
              <a:tblGrid>
                <a:gridCol w="1125900"/>
                <a:gridCol w="1461350"/>
                <a:gridCol w="1526000"/>
                <a:gridCol w="1512125"/>
                <a:gridCol w="1428900"/>
                <a:gridCol w="1442750"/>
              </a:tblGrid>
              <a:tr h="2379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D53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u="none" cap="none" strike="noStrike">
                          <a:solidFill>
                            <a:schemeClr val="dk1"/>
                          </a:solidFill>
                        </a:rPr>
                        <a:t>MONDAY</a:t>
                      </a:r>
                      <a:endParaRPr sz="1100"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D53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u="none" cap="none" strike="noStrike">
                          <a:solidFill>
                            <a:schemeClr val="dk1"/>
                          </a:solidFill>
                        </a:rPr>
                        <a:t>TUESDAY</a:t>
                      </a:r>
                      <a:endParaRPr sz="1100"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D53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u="none" cap="none" strike="noStrike">
                          <a:solidFill>
                            <a:schemeClr val="dk1"/>
                          </a:solidFill>
                        </a:rPr>
                        <a:t>WEDNESDAY</a:t>
                      </a:r>
                      <a:endParaRPr sz="1100"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D53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u="none" cap="none" strike="noStrike">
                          <a:solidFill>
                            <a:schemeClr val="dk1"/>
                          </a:solidFill>
                        </a:rPr>
                        <a:t>THURSDAY</a:t>
                      </a:r>
                      <a:endParaRPr sz="1100"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D53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u="none" cap="none" strike="noStrike">
                          <a:solidFill>
                            <a:schemeClr val="dk1"/>
                          </a:solidFill>
                        </a:rPr>
                        <a:t>FRIDAY</a:t>
                      </a:r>
                      <a:endParaRPr sz="1100"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8D53A"/>
                    </a:solidFill>
                  </a:tcPr>
                </a:tc>
              </a:tr>
              <a:tr h="10400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u="none" cap="none" strike="noStrike">
                          <a:solidFill>
                            <a:srgbClr val="B8D53A"/>
                          </a:solidFill>
                        </a:rPr>
                        <a:t>Main Course</a:t>
                      </a:r>
                      <a:endParaRPr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Korean BBQ Pulled Pork with Rice, Kimchi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Chicken Korma with Rice, Green Beans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25450" marB="25450" marR="50900" marL="509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Roast Turkey, Roast Potato, Vegetables, Gravy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25450" marB="25450" marR="50900" marL="509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Pulled Chicken with Savoury Rice, Sweetcorn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25450" marB="25450" marR="50900" marL="509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chemeClr val="lt1"/>
                          </a:solidFill>
                        </a:rPr>
                        <a:t>Oven Baked Gluten Free</a:t>
                      </a:r>
                      <a:endParaRPr b="1" sz="11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chemeClr val="lt1"/>
                          </a:solidFill>
                        </a:rPr>
                        <a:t>Chicken Tenders </a:t>
                      </a:r>
                      <a:endParaRPr b="1" sz="11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chemeClr val="lt1"/>
                          </a:solidFill>
                        </a:rPr>
                        <a:t>with </a:t>
                      </a: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Wedges</a:t>
                      </a:r>
                      <a:r>
                        <a:rPr b="1" lang="en-GB" sz="1100" u="none" cap="none" strike="noStrike">
                          <a:solidFill>
                            <a:schemeClr val="lt1"/>
                          </a:solidFill>
                        </a:rPr>
                        <a:t> &amp; </a:t>
                      </a:r>
                      <a:endParaRPr b="1" sz="11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chemeClr val="lt1"/>
                          </a:solidFill>
                        </a:rPr>
                        <a:t> Beans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8850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u="none" cap="none" strike="noStrike">
                          <a:solidFill>
                            <a:srgbClr val="B8D53A"/>
                          </a:solidFill>
                        </a:rPr>
                        <a:t>Veggie Option</a:t>
                      </a:r>
                      <a:endParaRPr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Jacket Potato with Choice of fillings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Chickpea and Spinach Korma with Rice, Green Beans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25450" marB="25450" marR="50900" marL="509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Quorn fillet, Roast Potato, Vegetables, Gravy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25450" marB="25450" marR="50900" marL="509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Pulled Jackfruit, Savoury Rice, Sweetcorn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25450" marB="25450" marR="50900" marL="509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Loaded Wedges with Cheesy Beans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8850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u="none" cap="none" strike="noStrike">
                          <a:solidFill>
                            <a:srgbClr val="B8D53A"/>
                          </a:solidFill>
                        </a:rPr>
                        <a:t>Street Eat/Jac</a:t>
                      </a:r>
                      <a:r>
                        <a:rPr b="1" lang="en-GB">
                          <a:solidFill>
                            <a:srgbClr val="B8D53A"/>
                          </a:solidFill>
                        </a:rPr>
                        <a:t>ket Potato</a:t>
                      </a:r>
                      <a:endParaRPr/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chemeClr val="lt1"/>
                          </a:solidFill>
                        </a:rPr>
                        <a:t>Selection of Pizza 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 u="none" cap="none" strike="noStrike">
                          <a:solidFill>
                            <a:schemeClr val="lt1"/>
                          </a:solidFill>
                        </a:rPr>
                        <a:t>(Served by the Slice)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Jacket Potato with Choice of fillings</a:t>
                      </a:r>
                      <a:endParaRPr b="1" sz="1100">
                        <a:solidFill>
                          <a:schemeClr val="lt1"/>
                        </a:solidFill>
                      </a:endParaRPr>
                    </a:p>
                  </a:txBody>
                  <a:tcPr marT="25450" marB="25450" marR="50900" marL="509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Jacket Potato with Choice of fillings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25450" marB="25450" marR="50900" marL="509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Jacket Potato with Choice of fillings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25450" marB="25450" marR="50900" marL="509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Jacket Potato with Choice of fillings</a:t>
                      </a:r>
                      <a:endParaRPr/>
                    </a:p>
                  </a:txBody>
                  <a:tcPr marT="34300" marB="34300" marR="68600" marL="68600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8962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u="none" cap="none" strike="noStrike">
                          <a:solidFill>
                            <a:srgbClr val="B8D53A"/>
                          </a:solidFill>
                        </a:rPr>
                        <a:t>Go Go Italiano</a:t>
                      </a:r>
                      <a:endParaRPr b="1" u="none" cap="none" strike="noStrike">
                        <a:solidFill>
                          <a:srgbClr val="B8D53A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Mediterranean Vegetable Gluten Free Pasta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Gluten Free Cheesy Pasta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Rialto’s Gluten Free Pasta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rgbClr val="FFFFFF"/>
                          </a:solidFill>
                        </a:rPr>
                        <a:t>Tomato and Mascarpone Penne Pasta with Garlic Bread</a:t>
                      </a:r>
                      <a:endParaRPr b="1" sz="1100" u="none" cap="none" strike="noStrike">
                        <a:solidFill>
                          <a:srgbClr val="FFFFFF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b="1" lang="en-GB" sz="1100">
                          <a:solidFill>
                            <a:schemeClr val="lt1"/>
                          </a:solidFill>
                        </a:rPr>
                        <a:t>Tomato and Basil Gluten Free Pasta</a:t>
                      </a:r>
                      <a:endParaRPr b="1" sz="1100" u="none" cap="none" strike="noStrike">
                        <a:solidFill>
                          <a:schemeClr val="lt1"/>
                        </a:solidFill>
                      </a:endParaRPr>
                    </a:p>
                  </a:txBody>
                  <a:tcPr marT="34300" marB="34300" marR="68600" marL="68600" anchor="ctr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</a:tbl>
          </a:graphicData>
        </a:graphic>
      </p:graphicFrame>
      <p:sp>
        <p:nvSpPr>
          <p:cNvPr id="81" name="Google Shape;81;p15"/>
          <p:cNvSpPr/>
          <p:nvPr/>
        </p:nvSpPr>
        <p:spPr>
          <a:xfrm>
            <a:off x="0" y="213400"/>
            <a:ext cx="2633400" cy="328200"/>
          </a:xfrm>
          <a:prstGeom prst="rect">
            <a:avLst/>
          </a:prstGeom>
          <a:solidFill>
            <a:srgbClr val="B8D53A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p15"/>
          <p:cNvSpPr txBox="1"/>
          <p:nvPr/>
        </p:nvSpPr>
        <p:spPr>
          <a:xfrm>
            <a:off x="220143" y="181272"/>
            <a:ext cx="2488800" cy="392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WEEK THREE MENU</a:t>
            </a:r>
            <a:endParaRPr sz="1100"/>
          </a:p>
        </p:txBody>
      </p:sp>
      <p:sp>
        <p:nvSpPr>
          <p:cNvPr id="83" name="Google Shape;83;p15"/>
          <p:cNvSpPr/>
          <p:nvPr/>
        </p:nvSpPr>
        <p:spPr>
          <a:xfrm>
            <a:off x="0" y="213400"/>
            <a:ext cx="3996600" cy="328200"/>
          </a:xfrm>
          <a:prstGeom prst="rect">
            <a:avLst/>
          </a:prstGeom>
          <a:solidFill>
            <a:srgbClr val="B8D53A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15"/>
          <p:cNvSpPr txBox="1"/>
          <p:nvPr/>
        </p:nvSpPr>
        <p:spPr>
          <a:xfrm>
            <a:off x="156025" y="181275"/>
            <a:ext cx="3933000" cy="392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WEEK </a:t>
            </a:r>
            <a:r>
              <a:rPr b="1" lang="en-GB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THREE</a:t>
            </a:r>
            <a:r>
              <a:rPr b="1" i="0" lang="en-GB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GB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GLUTEN FREE </a:t>
            </a:r>
            <a:r>
              <a:rPr b="1" i="0" lang="en-GB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MENU</a:t>
            </a:r>
            <a:endParaRPr sz="1100"/>
          </a:p>
        </p:txBody>
      </p:sp>
      <p:sp>
        <p:nvSpPr>
          <p:cNvPr id="85" name="Google Shape;85;p15"/>
          <p:cNvSpPr txBox="1"/>
          <p:nvPr/>
        </p:nvSpPr>
        <p:spPr>
          <a:xfrm>
            <a:off x="4104463" y="67425"/>
            <a:ext cx="1968600" cy="6201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lt1"/>
                </a:solidFill>
              </a:rPr>
              <a:t>Please let us know if required at break time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86" name="Google Shape;86;p15"/>
          <p:cNvSpPr txBox="1"/>
          <p:nvPr/>
        </p:nvSpPr>
        <p:spPr>
          <a:xfrm>
            <a:off x="1467600" y="4697275"/>
            <a:ext cx="7342200" cy="28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lt1"/>
                </a:solidFill>
              </a:rPr>
              <a:t>ALL MENUS ARE SUBJECT TO CHANGE</a:t>
            </a:r>
            <a:endParaRPr sz="18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