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C292647-2EE8-4581-8168-39B39F1F01EB}">
  <a:tblStyle styleId="{FC292647-2EE8-4581-8168-39B39F1F01EB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3d0c65ce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g2c3d0c65cee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c3d0c65cee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g2c3d0c65cee_0_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c3d0c65cee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g2c3d0c65cee_0_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white text with a fork and a black background&#10;&#10;Description automatically generated"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80916" y="-78382"/>
            <a:ext cx="945072" cy="94507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and white logo&#10;&#10;Description automatically generated" id="55" name="Google Shape;5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27215" y="158114"/>
            <a:ext cx="1145285" cy="47859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6" name="Google Shape;56;p13"/>
          <p:cNvGraphicFramePr/>
          <p:nvPr/>
        </p:nvGraphicFramePr>
        <p:xfrm>
          <a:off x="323496" y="59277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{FC292647-2EE8-4581-8168-39B39F1F01EB}</a:tableStyleId>
              </a:tblPr>
              <a:tblGrid>
                <a:gridCol w="1125900"/>
                <a:gridCol w="1461350"/>
                <a:gridCol w="1583675"/>
                <a:gridCol w="1454450"/>
                <a:gridCol w="1428900"/>
                <a:gridCol w="1442750"/>
              </a:tblGrid>
              <a:tr h="237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MONDAY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TUESDAY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WEDNESDAY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THURSDAY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FRIDAY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</a:tr>
              <a:tr h="10400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none" cap="none" strike="noStrike">
                          <a:solidFill>
                            <a:srgbClr val="B8D53A"/>
                          </a:solidFill>
                        </a:rPr>
                        <a:t>Main Course</a:t>
                      </a:r>
                      <a:endParaRPr b="1">
                        <a:solidFill>
                          <a:srgbClr val="B8D53A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Chilli Con Carne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Served with Tumeric Rice Nacho Chips 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&amp; Sour Cream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Chinese Style Chicken Curry with Vegetable Fried Rice &amp; Spring Rolls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St James Pork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Geordie Bangers with Mash, Peas &amp; Gravy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000">
                          <a:solidFill>
                            <a:schemeClr val="lt1"/>
                          </a:solidFill>
                        </a:rPr>
                        <a:t>(Crispy Onions Available) </a:t>
                      </a:r>
                      <a:endParaRPr b="1" sz="10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Homemade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 Deep Dish Cottage Pie with Roasted Root Vegetables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Oven Baked </a:t>
                      </a:r>
                      <a:endParaRPr b="1" sz="11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Chicken Tenders </a:t>
                      </a:r>
                      <a:endParaRPr b="1" sz="11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with 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Wedges</a:t>
                      </a: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 &amp; </a:t>
                      </a:r>
                      <a:endParaRPr b="1" sz="11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 Beans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 or Curry Sauce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885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none" cap="none" strike="noStrike">
                          <a:solidFill>
                            <a:srgbClr val="B8D53A"/>
                          </a:solidFill>
                        </a:rPr>
                        <a:t>Veggie Option</a:t>
                      </a:r>
                      <a:endParaRPr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Vegan Chilli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Served with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Turmeric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 Rice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 &amp; Nacho Chips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Chinese Style Vegetarian  Curry with Vegetable Fried Rice &amp; Spring Rolls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Veggie Sausages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 with Mash, Peas &amp; Gravy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000">
                          <a:solidFill>
                            <a:schemeClr val="lt1"/>
                          </a:solidFill>
                        </a:rPr>
                        <a:t>(Crispy Onions Available)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Homemade Deep Dish Veggie Cottage Pie with Roasted Root Vegetables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Cheese &amp; Potato Pasty with Wedges &amp; Beans or Curry Sauce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885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none" cap="none" strike="noStrike">
                          <a:solidFill>
                            <a:srgbClr val="B8D53A"/>
                          </a:solidFill>
                        </a:rPr>
                        <a:t>Street Eat</a:t>
                      </a:r>
                      <a:endParaRPr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Selection of Pizza 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(Served by the Slice)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Chicken Burritos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Filled 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With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 Spicy Chicken, Rice Salsa &amp; Cheese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(Veggie Available)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Crispy Southern Fried Chicken Wrap with Lettuce &amp; Dips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Salt &amp; Pepper Chicken Strips with Fried Rice &amp; Sweet Chilli Sauce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Quarter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 Pound Cheese Burger with a Selection of Toppings</a:t>
                      </a: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 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8962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none" cap="none" strike="noStrike">
                          <a:solidFill>
                            <a:srgbClr val="B8D53A"/>
                          </a:solidFill>
                        </a:rPr>
                        <a:t>Go Go Italiano</a:t>
                      </a:r>
                      <a:endParaRPr b="1" u="none" cap="none" strike="noStrike">
                        <a:solidFill>
                          <a:srgbClr val="B8D53A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Mediterranean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 Vegetable Pasta &amp; Garlic Bread 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Macaroni Cheese &amp; Garlic Bread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Rialto’s Pasta Napoli with Garlic Bread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Tomato and Mascarpone Penne Pasta with Garlic Bread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br>
                        <a:rPr b="1" lang="en-GB" sz="1100">
                          <a:solidFill>
                            <a:schemeClr val="lt1"/>
                          </a:solidFill>
                        </a:rPr>
                      </a:b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Nut Free Pesto Pasta with Garlic Bread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</a:tbl>
          </a:graphicData>
        </a:graphic>
      </p:graphicFrame>
      <p:sp>
        <p:nvSpPr>
          <p:cNvPr id="57" name="Google Shape;57;p13"/>
          <p:cNvSpPr/>
          <p:nvPr/>
        </p:nvSpPr>
        <p:spPr>
          <a:xfrm>
            <a:off x="0" y="213400"/>
            <a:ext cx="2413200" cy="328200"/>
          </a:xfrm>
          <a:prstGeom prst="rect">
            <a:avLst/>
          </a:prstGeom>
          <a:solidFill>
            <a:srgbClr val="B8D53A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20143" y="181272"/>
            <a:ext cx="2488800" cy="3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WEEK ONE MENU</a:t>
            </a:r>
            <a:endParaRPr sz="1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white text with a fork and a black background&#10;&#10;Description automatically generated" id="63" name="Google Shape;63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80916" y="-78382"/>
            <a:ext cx="945072" cy="94507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and white logo&#10;&#10;Description automatically generated" id="64" name="Google Shape;64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27215" y="158114"/>
            <a:ext cx="1145285" cy="47859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5" name="Google Shape;65;p14"/>
          <p:cNvGraphicFramePr/>
          <p:nvPr/>
        </p:nvGraphicFramePr>
        <p:xfrm>
          <a:off x="312784" y="79374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{FC292647-2EE8-4581-8168-39B39F1F01EB}</a:tableStyleId>
              </a:tblPr>
              <a:tblGrid>
                <a:gridCol w="1125900"/>
                <a:gridCol w="1461350"/>
                <a:gridCol w="1526000"/>
                <a:gridCol w="1512125"/>
                <a:gridCol w="1428900"/>
                <a:gridCol w="1442750"/>
              </a:tblGrid>
              <a:tr h="237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MONDAY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TUESDAY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WEDNESDAY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THURSDAY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FRIDAY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</a:tr>
              <a:tr h="10400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none" cap="none" strike="noStrike">
                          <a:solidFill>
                            <a:srgbClr val="B8D53A"/>
                          </a:solidFill>
                        </a:rPr>
                        <a:t>Main Course</a:t>
                      </a:r>
                      <a:endParaRPr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Tempura Chicken Fillet Balls with Sweet &amp; Sour Sauce, Noodles &amp; Spring Roll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Chicken Madras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Served with Rice &amp; Naan Bread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Roast Gammon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 &amp; Pineapple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Served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 with 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Parsley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 New Potatoes &amp; Fresh Vegetables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Homemade Deep Dish Beef Bolognaise Lasagne with Salad &amp; 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Garlic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 Bread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Oven Baked </a:t>
                      </a:r>
                      <a:endParaRPr b="1" sz="12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Chicken Tenders </a:t>
                      </a:r>
                      <a:endParaRPr b="1" sz="12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with Wedges &amp; </a:t>
                      </a:r>
                      <a:endParaRPr b="1" sz="12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 Beans or Curry Sauce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885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none" cap="none" strike="noStrike">
                          <a:solidFill>
                            <a:srgbClr val="B8D53A"/>
                          </a:solidFill>
                        </a:rPr>
                        <a:t>Veggie Option</a:t>
                      </a:r>
                      <a:endParaRPr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Vegetarian Chow Mein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With Spring Roll 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Chickpea &amp; Roasted Cauliflower Madras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Served with Rice &amp; Naan Bread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Homemade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 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Lentil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 &amp; Mushroom 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Roast Served with Parsley New Potatoes &amp; Fresh Vegetables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Lentil 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Bolognese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 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Lasagne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 with Salad &amp; Garlic Bread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Pizza Puff Pastry Swirls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With Wedges &amp; Beans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885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none" cap="none" strike="noStrike">
                          <a:solidFill>
                            <a:srgbClr val="B8D53A"/>
                          </a:solidFill>
                        </a:rPr>
                        <a:t>Street Eat</a:t>
                      </a:r>
                      <a:endParaRPr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Selection of Pizza 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(Served by the Slice)</a:t>
                      </a:r>
                      <a:br>
                        <a:rPr b="1" lang="en-GB" sz="1100">
                          <a:solidFill>
                            <a:schemeClr val="lt1"/>
                          </a:solidFill>
                        </a:rPr>
                      </a:b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Geordie Banger Dog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With a Selection of Toppings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Loaded Pepperoni Pizza Tater Tots 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Southern Fried Chicken Fillet Burger with a Selection of Toppings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Fish Finger Sandwich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With Shredded 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Iceberg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 &amp; Lemon Mayo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8962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none" cap="none" strike="noStrike">
                          <a:solidFill>
                            <a:srgbClr val="B8D53A"/>
                          </a:solidFill>
                        </a:rPr>
                        <a:t>Go Go Italiano</a:t>
                      </a:r>
                      <a:endParaRPr b="1" u="none" cap="none" strike="noStrike">
                        <a:solidFill>
                          <a:srgbClr val="B8D53A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Mediterranean Vegetable Pasta &amp; Garlic Bread 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Macaroni Cheese &amp; Garlic Bread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Rialto’s Pasta Napoli with Garlic Bread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Tomato and Mascarpone Penne Pasta with Garlic Bread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br>
                        <a:rPr b="1" lang="en-GB" sz="1100">
                          <a:solidFill>
                            <a:schemeClr val="lt1"/>
                          </a:solidFill>
                        </a:rPr>
                      </a:b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Nut Free Pesto Pasta with Garlic Bread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</a:tbl>
          </a:graphicData>
        </a:graphic>
      </p:graphicFrame>
      <p:sp>
        <p:nvSpPr>
          <p:cNvPr id="66" name="Google Shape;66;p14"/>
          <p:cNvSpPr/>
          <p:nvPr/>
        </p:nvSpPr>
        <p:spPr>
          <a:xfrm>
            <a:off x="-6350" y="213400"/>
            <a:ext cx="2488800" cy="328200"/>
          </a:xfrm>
          <a:prstGeom prst="rect">
            <a:avLst/>
          </a:prstGeom>
          <a:solidFill>
            <a:srgbClr val="B8D53A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220143" y="181272"/>
            <a:ext cx="2488800" cy="3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WEEK TWO MENU</a:t>
            </a:r>
            <a:endParaRPr sz="1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white text with a fork and a black background&#10;&#10;Description automatically generated" id="72" name="Google Shape;72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80916" y="-78382"/>
            <a:ext cx="945072" cy="94507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and white logo&#10;&#10;Description automatically generated" id="73" name="Google Shape;73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27215" y="158114"/>
            <a:ext cx="1145285" cy="47859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4" name="Google Shape;74;p15"/>
          <p:cNvGraphicFramePr/>
          <p:nvPr/>
        </p:nvGraphicFramePr>
        <p:xfrm>
          <a:off x="312784" y="79374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{FC292647-2EE8-4581-8168-39B39F1F01EB}</a:tableStyleId>
              </a:tblPr>
              <a:tblGrid>
                <a:gridCol w="1125900"/>
                <a:gridCol w="1461350"/>
                <a:gridCol w="1526000"/>
                <a:gridCol w="1512125"/>
                <a:gridCol w="1428900"/>
                <a:gridCol w="1442750"/>
              </a:tblGrid>
              <a:tr h="237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MONDAY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TUESDAY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WEDNESDAY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THURSDAY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FRIDAY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</a:tr>
              <a:tr h="10400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none" cap="none" strike="noStrike">
                          <a:solidFill>
                            <a:srgbClr val="B8D53A"/>
                          </a:solidFill>
                        </a:rPr>
                        <a:t>Main Course</a:t>
                      </a:r>
                      <a:endParaRPr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Korean BBQ Pulled Pork Noodles with Homemade 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Kimchi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25450" marB="25450" marR="50900" marL="50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Chicken Fillet Korma with Rice, Naan Bread &amp; Green Beans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25450" marB="25450" marR="50900" marL="50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Roast Turkey Breast &amp; Yorkshire Pudding.  Served with Roast Potatoes, Vegetables, Stuffing &amp; Gravy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25450" marB="25450" marR="50900" marL="50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Mince Beef &amp; Onion Pie with a Suet Crust 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Served with New Potatoes and Peas.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25450" marB="25450" marR="50900" marL="50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Oven Baked </a:t>
                      </a:r>
                      <a:endParaRPr b="1" sz="12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Chicken Tenders </a:t>
                      </a:r>
                      <a:endParaRPr b="1" sz="12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with Wedges &amp; </a:t>
                      </a:r>
                      <a:endParaRPr b="1" sz="12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 Beans or Curry Sauce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885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none" cap="none" strike="noStrike">
                          <a:solidFill>
                            <a:srgbClr val="B8D53A"/>
                          </a:solidFill>
                        </a:rPr>
                        <a:t>Veggie Option</a:t>
                      </a:r>
                      <a:endParaRPr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Korean BBQ Pulled 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Jackfruit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 Noodles with Homemade 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Kimchi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25450" marB="25450" marR="50900" marL="50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Chickpea &amp; Spinach Korma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With Rice, Naan Bread &amp; Green Beans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25450" marB="25450" marR="50900" marL="50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Roast Lemon &amp; Herb Quorn Fillet &amp; Yorkshire Pudding. 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25450" marB="25450" marR="50900" marL="50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Veggie 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Katsu 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Steamed Rice, Sweetcorn, Grated Carrot , Coriander &amp; Pickled Red Onions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25450" marB="25450" marR="50900" marL="50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Oven Roasted Quorn Nuggets with Wedges, Beans or Curry Sauce. 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885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none" cap="none" strike="noStrike">
                          <a:solidFill>
                            <a:srgbClr val="B8D53A"/>
                          </a:solidFill>
                        </a:rPr>
                        <a:t>Street Eat</a:t>
                      </a:r>
                      <a:endParaRPr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Selection of Pizza 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(Served by the Slice)</a:t>
                      </a:r>
                      <a:br>
                        <a:rPr b="1" lang="en-GB" sz="1100">
                          <a:solidFill>
                            <a:schemeClr val="lt1"/>
                          </a:solidFill>
                        </a:rPr>
                      </a:b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25450" marB="25450" marR="50900" marL="50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Quarter Pound Cheese Burger with a Selection of Toppings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25450" marB="25450" marR="50900" marL="50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Homemade Chicken Yorkshire Pudding Wrap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25450" marB="25450" marR="50900" marL="50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BBQ Pulled 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Chicken Sandwich with Slaw.  Served in a 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Brioche Bun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25450" marB="25450" marR="50900" marL="50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Jumbo Frankfurter Baguette with a Selection of Topppings</a:t>
                      </a: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 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8962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none" cap="none" strike="noStrike">
                          <a:solidFill>
                            <a:srgbClr val="B8D53A"/>
                          </a:solidFill>
                        </a:rPr>
                        <a:t>Go Go Italiano</a:t>
                      </a:r>
                      <a:endParaRPr b="1" u="none" cap="none" strike="noStrike">
                        <a:solidFill>
                          <a:srgbClr val="B8D53A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Mediterranean Vegetable Pasta &amp; Garlic Bread 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Macaroni Cheese &amp; Garlic Bread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Rialto’s Pasta Napoli with Garlic Bread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Tomato and Mascarpone Penne Pasta with Garlic Bread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br>
                        <a:rPr b="1" lang="en-GB" sz="1100">
                          <a:solidFill>
                            <a:schemeClr val="lt1"/>
                          </a:solidFill>
                        </a:rPr>
                      </a:b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Nut Free Pesto Pasta with Garlic Bread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</a:tbl>
          </a:graphicData>
        </a:graphic>
      </p:graphicFrame>
      <p:sp>
        <p:nvSpPr>
          <p:cNvPr id="75" name="Google Shape;75;p15"/>
          <p:cNvSpPr/>
          <p:nvPr/>
        </p:nvSpPr>
        <p:spPr>
          <a:xfrm>
            <a:off x="0" y="213400"/>
            <a:ext cx="2633400" cy="328200"/>
          </a:xfrm>
          <a:prstGeom prst="rect">
            <a:avLst/>
          </a:prstGeom>
          <a:solidFill>
            <a:srgbClr val="B8D53A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15"/>
          <p:cNvSpPr txBox="1"/>
          <p:nvPr/>
        </p:nvSpPr>
        <p:spPr>
          <a:xfrm>
            <a:off x="220143" y="181272"/>
            <a:ext cx="2488800" cy="3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WEEK THREE MENU</a:t>
            </a:r>
            <a:endParaRPr sz="1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