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Lexen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04EABF-DBFA-4177-998A-6EABF1307DC1}">
  <a:tblStyle styleId="{4804EABF-DBFA-4177-998A-6EABF1307DC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Lexend-bold.fntdata"/><Relationship Id="rId14" Type="http://schemas.openxmlformats.org/officeDocument/2006/relationships/font" Target="fonts/Lexen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ab526ab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ab526ab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ab526ab0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ab526ab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ab526ab0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ab526ab0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ab526ab0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ab526ab0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ab526ab0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ab526ab0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ab526ab0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6ab526ab0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0" Type="http://schemas.openxmlformats.org/officeDocument/2006/relationships/image" Target="../media/image1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08000" y="0"/>
            <a:ext cx="8910000" cy="1703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Verdana"/>
                <a:ea typeface="Verdana"/>
                <a:cs typeface="Verdana"/>
                <a:sym typeface="Verdana"/>
              </a:rPr>
              <a:t>TRY SOMETHING NEW CHARITY DAY 2026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703400"/>
            <a:ext cx="8520600" cy="5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9900"/>
                </a:solidFill>
              </a:rPr>
              <a:t>DONATIONS </a:t>
            </a:r>
            <a:r>
              <a:rPr b="1" lang="en-GB">
                <a:solidFill>
                  <a:srgbClr val="FF9900"/>
                </a:solidFill>
              </a:rPr>
              <a:t>TO </a:t>
            </a:r>
            <a:r>
              <a:rPr b="1" lang="en-GB">
                <a:solidFill>
                  <a:srgbClr val="FF9900"/>
                </a:solidFill>
              </a:rPr>
              <a:t>MAGGIE'S</a:t>
            </a:r>
            <a:r>
              <a:rPr b="1" lang="en-GB">
                <a:solidFill>
                  <a:srgbClr val="FF9900"/>
                </a:solidFill>
              </a:rPr>
              <a:t> CANCER SUPPORT CHARITY</a:t>
            </a:r>
            <a:r>
              <a:rPr lang="en-GB"/>
              <a:t> 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08000" y="2212675"/>
            <a:ext cx="8910000" cy="2786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Arial Rounded"/>
                <a:ea typeface="Arial Rounded"/>
                <a:cs typeface="Arial Rounded"/>
                <a:sym typeface="Arial Rounded"/>
              </a:rPr>
              <a:t>ON </a:t>
            </a:r>
            <a:r>
              <a:rPr b="1" lang="en-GB" sz="1700">
                <a:latin typeface="Arial Rounded"/>
                <a:ea typeface="Arial Rounded"/>
                <a:cs typeface="Arial Rounded"/>
                <a:sym typeface="Arial Rounded"/>
              </a:rPr>
              <a:t>WEDNESDAY 15</a:t>
            </a:r>
            <a:r>
              <a:rPr b="1" lang="en-GB" sz="1700">
                <a:latin typeface="Arial Rounded"/>
                <a:ea typeface="Arial Rounded"/>
                <a:cs typeface="Arial Rounded"/>
                <a:sym typeface="Arial Rounded"/>
              </a:rPr>
              <a:t> JULY</a:t>
            </a:r>
            <a:r>
              <a:rPr lang="en-GB" sz="1500">
                <a:latin typeface="Arial Rounded"/>
                <a:ea typeface="Arial Rounded"/>
                <a:cs typeface="Arial Rounded"/>
                <a:sym typeface="Arial Rounded"/>
              </a:rPr>
              <a:t> YOU WILL BE ABLE TO TAKE PART IN FUN ACTIVITIES DURING THE SCHOOL DAY INSTEAD OF GOING TO NORMAL LESSONS!!!  THIS IS A CHARITY EVENT WITH ALL DONATIONS GOING TO MAGGIE’S NEWCASTLE CANCER SUPPORT CHARITY.  </a:t>
            </a:r>
            <a:endParaRPr sz="1500"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highlight>
                  <a:srgbClr val="FFFF00"/>
                </a:highlight>
                <a:latin typeface="Arial Rounded"/>
                <a:ea typeface="Arial Rounded"/>
                <a:cs typeface="Arial Rounded"/>
                <a:sym typeface="Arial Rounded"/>
              </a:rPr>
              <a:t>A DONATION OF £1 PER CHOICE FOR </a:t>
            </a:r>
            <a:r>
              <a:rPr b="1" lang="en-GB" sz="1500" u="sng">
                <a:highlight>
                  <a:srgbClr val="FFFF00"/>
                </a:highlight>
                <a:latin typeface="Arial Rounded"/>
                <a:ea typeface="Arial Rounded"/>
                <a:cs typeface="Arial Rounded"/>
                <a:sym typeface="Arial Rounded"/>
              </a:rPr>
              <a:t>UP TO 2 DIFFERENT ACTIVITIES DURING THE DAY.</a:t>
            </a:r>
            <a:r>
              <a:rPr lang="en-GB" sz="1500" u="sng"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1500" u="sng"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Arial Rounded"/>
                <a:ea typeface="Arial Rounded"/>
                <a:cs typeface="Arial Rounded"/>
                <a:sym typeface="Arial Rounded"/>
              </a:rPr>
              <a:t>ACTIVITIES WILL GO LIVE ON THE SCHOOL GATEWAY ON </a:t>
            </a:r>
            <a:r>
              <a:rPr lang="en-GB" sz="1700">
                <a:latin typeface="Arial Rounded"/>
                <a:ea typeface="Arial Rounded"/>
                <a:cs typeface="Arial Rounded"/>
                <a:sym typeface="Arial Rounded"/>
              </a:rPr>
              <a:t>WEDNESDAY 8TH JULY</a:t>
            </a:r>
            <a:r>
              <a:rPr lang="en-GB" sz="1500">
                <a:latin typeface="Arial Rounded"/>
                <a:ea typeface="Arial Rounded"/>
                <a:cs typeface="Arial Rounded"/>
                <a:sym typeface="Arial Rounded"/>
              </a:rPr>
              <a:t>. YOU WILL BE ABLE TO SIGN UP </a:t>
            </a:r>
            <a:r>
              <a:rPr i="1" lang="en-GB" sz="1500">
                <a:latin typeface="Arial Rounded"/>
                <a:ea typeface="Arial Rounded"/>
                <a:cs typeface="Arial Rounded"/>
                <a:sym typeface="Arial Rounded"/>
              </a:rPr>
              <a:t>AND </a:t>
            </a:r>
            <a:r>
              <a:rPr lang="en-GB" sz="1500">
                <a:latin typeface="Arial Rounded"/>
                <a:ea typeface="Arial Rounded"/>
                <a:cs typeface="Arial Rounded"/>
                <a:sym typeface="Arial Rounded"/>
              </a:rPr>
              <a:t>GIVE YOUR DONATIONS. EACH ACTIVITY WILL HAVE A MAXIMUM NUMBER OF PLACES AND THEY WILL BE ALLOCATED ON A FIRST COME BASIS. </a:t>
            </a:r>
            <a:endParaRPr sz="1500"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Arial Rounded"/>
                <a:ea typeface="Arial Rounded"/>
                <a:cs typeface="Arial Rounded"/>
                <a:sym typeface="Arial Rounded"/>
              </a:rPr>
              <a:t>FOR EXAMPLE: LESSON 1; JUGGLING WORKSHOP; F9; MQU; 10 PLACES</a:t>
            </a:r>
            <a:endParaRPr sz="1500"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66175"/>
            <a:ext cx="8520600" cy="6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1</a:t>
            </a:r>
            <a:endParaRPr/>
          </a:p>
        </p:txBody>
      </p:sp>
      <p:graphicFrame>
        <p:nvGraphicFramePr>
          <p:cNvPr id="62" name="Google Shape;62;p14"/>
          <p:cNvGraphicFramePr/>
          <p:nvPr/>
        </p:nvGraphicFramePr>
        <p:xfrm>
          <a:off x="372725" y="634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{4804EABF-DBFA-4177-998A-6EABF1307DC1}</a:tableStyleId>
              </a:tblPr>
              <a:tblGrid>
                <a:gridCol w="1293375"/>
                <a:gridCol w="1425575"/>
                <a:gridCol w="4833950"/>
                <a:gridCol w="845650"/>
              </a:tblGrid>
              <a:tr h="272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STAFF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ROOM/SPACE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ACTIVITY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NUMBER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GGI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SCHOOL FIELD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SOFTBALL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18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2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AMB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Library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Board Games (Year 8 Only)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20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KBO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F25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Write and illustrate your own poetry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10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2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JPA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F23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Mario Kart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8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2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CEG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S12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Learn to speak Thai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16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9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CLI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G13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Making a friendship bracelet or a hair wrap with embroidery thread.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15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9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HBR/PWR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F3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Panto workshop (Must be confident to perform in front of the rest of the group)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15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2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ABO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Library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/>
                        <a:t>Grafitti Art</a:t>
                      </a:r>
                      <a:endParaRPr b="1"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16</a:t>
                      </a:r>
                      <a:endParaRPr sz="19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0" y="90850"/>
            <a:ext cx="8520600" cy="94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2</a:t>
            </a:r>
            <a:endParaRPr/>
          </a:p>
        </p:txBody>
      </p:sp>
      <p:graphicFrame>
        <p:nvGraphicFramePr>
          <p:cNvPr id="68" name="Google Shape;68;p15"/>
          <p:cNvGraphicFramePr/>
          <p:nvPr/>
        </p:nvGraphicFramePr>
        <p:xfrm>
          <a:off x="311700" y="103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{4804EABF-DBFA-4177-998A-6EABF1307DC1}</a:tableStyleId>
              </a:tblPr>
              <a:tblGrid>
                <a:gridCol w="768500"/>
                <a:gridCol w="1051200"/>
                <a:gridCol w="5664625"/>
                <a:gridCol w="925150"/>
              </a:tblGrid>
              <a:tr h="28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STAFF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ROOM/SPACE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ACTIVITY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NUMBER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NCA</a:t>
                      </a:r>
                      <a:endParaRPr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/>
                        <a:t>F21</a:t>
                      </a:r>
                      <a:endParaRPr b="1"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/>
                        <a:t>Board games- some will be provided, you can also bring your own!</a:t>
                      </a:r>
                      <a:endParaRPr b="1" sz="17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30</a:t>
                      </a:r>
                      <a:endParaRPr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AMB</a:t>
                      </a:r>
                      <a:endParaRPr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/>
                        <a:t>Library</a:t>
                      </a:r>
                      <a:endParaRPr b="1"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/>
                        <a:t>Chess (Must be able to play) Mini Competitions</a:t>
                      </a:r>
                      <a:endParaRPr b="1" sz="17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16</a:t>
                      </a:r>
                      <a:endParaRPr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7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HJO/ABN</a:t>
                      </a:r>
                      <a:endParaRPr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/>
                        <a:t>Sports hall</a:t>
                      </a:r>
                      <a:endParaRPr b="1"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/>
                        <a:t>Y7 mat race (teams of 4 compete to move a mat by jumping on it! Can you be the quickest team?!</a:t>
                      </a:r>
                      <a:endParaRPr b="1" sz="17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24</a:t>
                      </a:r>
                      <a:endParaRPr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ABO</a:t>
                      </a:r>
                      <a:endParaRPr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/>
                        <a:t>Library</a:t>
                      </a:r>
                      <a:endParaRPr b="1"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/>
                        <a:t>Grafitti Art</a:t>
                      </a:r>
                      <a:endParaRPr b="1" sz="17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16</a:t>
                      </a:r>
                      <a:endParaRPr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4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SRo</a:t>
                      </a:r>
                      <a:endParaRPr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/>
                        <a:t>F22</a:t>
                      </a:r>
                      <a:endParaRPr b="1"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001D35"/>
                          </a:solidFill>
                        </a:rPr>
                        <a:t>Creative Writing- create a collaborative piece of creative writing</a:t>
                      </a:r>
                      <a:endParaRPr b="1" sz="1700">
                        <a:solidFill>
                          <a:srgbClr val="001D35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10</a:t>
                      </a:r>
                      <a:endParaRPr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JBR</a:t>
                      </a:r>
                      <a:endParaRPr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/>
                        <a:t>F11</a:t>
                      </a:r>
                      <a:endParaRPr b="1"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/>
                        <a:t>Y7 Lego Masters - Lego bulding challenges</a:t>
                      </a:r>
                      <a:endParaRPr b="1" sz="17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10</a:t>
                      </a:r>
                      <a:endParaRPr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311700" y="51375"/>
            <a:ext cx="8520600" cy="75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3</a:t>
            </a:r>
            <a:endParaRPr/>
          </a:p>
        </p:txBody>
      </p:sp>
      <p:graphicFrame>
        <p:nvGraphicFramePr>
          <p:cNvPr id="74" name="Google Shape;74;p16"/>
          <p:cNvGraphicFramePr/>
          <p:nvPr/>
        </p:nvGraphicFramePr>
        <p:xfrm>
          <a:off x="164738" y="71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{4804EABF-DBFA-4177-998A-6EABF1307DC1}</a:tableStyleId>
              </a:tblPr>
              <a:tblGrid>
                <a:gridCol w="1021975"/>
                <a:gridCol w="1629800"/>
                <a:gridCol w="5424100"/>
                <a:gridCol w="738650"/>
              </a:tblGrid>
              <a:tr h="316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STAFF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ROOM/SPACE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ACTIVITY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NUMBER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AMB/KPO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Lexend"/>
                          <a:ea typeface="Lexend"/>
                          <a:cs typeface="Lexend"/>
                          <a:sym typeface="Lexend"/>
                        </a:rPr>
                        <a:t>Library</a:t>
                      </a:r>
                      <a:endParaRPr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"Post-Apocalyptic" Bridge (Lego challenge) - Year 7 and 8 only</a:t>
                      </a:r>
                      <a:endParaRPr b="1"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12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6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CBM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/>
                        <a:t>F2</a:t>
                      </a:r>
                      <a:endParaRPr b="1"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/>
                        <a:t>Pub Quiz</a:t>
                      </a:r>
                      <a:endParaRPr b="1" sz="16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25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PNE/NTU/AYA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/>
                        <a:t>G19</a:t>
                      </a:r>
                      <a:endParaRPr b="1"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/>
                        <a:t>Taskmaster</a:t>
                      </a:r>
                      <a:endParaRPr b="1" sz="16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15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4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SSY/KWN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/>
                        <a:t>Sports hall</a:t>
                      </a:r>
                      <a:endParaRPr b="1"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/>
                        <a:t>Y8 mat race (teams of 4 compete to move a mat by jumping on it! Can you be the quickest team?!</a:t>
                      </a:r>
                      <a:endParaRPr b="1" sz="16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24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CDO/PCO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/>
                        <a:t>School field</a:t>
                      </a:r>
                      <a:endParaRPr b="1"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/>
                        <a:t>Golf - test yourself against the par 3 golf course set up outside.</a:t>
                      </a:r>
                      <a:endParaRPr b="1" sz="16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20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6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ABO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/>
                        <a:t>Library</a:t>
                      </a:r>
                      <a:endParaRPr b="1"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/>
                        <a:t>Grafitti Art</a:t>
                      </a:r>
                      <a:endParaRPr b="1" sz="16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6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CEM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/>
                        <a:t>outside (meet dining street)</a:t>
                      </a:r>
                      <a:endParaRPr b="1" sz="13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/>
                        <a:t>KUBB- Viking lawn game.</a:t>
                      </a:r>
                      <a:endParaRPr b="1" sz="16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12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311700" y="78525"/>
            <a:ext cx="8520600" cy="63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4</a:t>
            </a:r>
            <a:endParaRPr/>
          </a:p>
        </p:txBody>
      </p:sp>
      <p:graphicFrame>
        <p:nvGraphicFramePr>
          <p:cNvPr id="80" name="Google Shape;80;p17"/>
          <p:cNvGraphicFramePr/>
          <p:nvPr/>
        </p:nvGraphicFramePr>
        <p:xfrm>
          <a:off x="152400" y="71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{4804EABF-DBFA-4177-998A-6EABF1307DC1}</a:tableStyleId>
              </a:tblPr>
              <a:tblGrid>
                <a:gridCol w="1189700"/>
                <a:gridCol w="1333700"/>
                <a:gridCol w="5328950"/>
                <a:gridCol w="892450"/>
              </a:tblGrid>
              <a:tr h="366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STAFF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ROOM/SPACE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ACTIVITY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NUMBER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KWI &amp; TLO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G11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Quick Pizza making, all year groups welcome.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11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HHa &amp; SSt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F7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Eat cake, and colour in (cake, colouring sheets and pens/pencils provided)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15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MWA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G1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Rocket Building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15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ABN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F5.6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An introduction to British Sign Language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KMU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G14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fashion illustration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ATA</a:t>
                      </a:r>
                      <a:endParaRPr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G9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Badge making (25mm pin badges)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ATH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S11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Origami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15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9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CDO/PCO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School field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Golf - test yourself against the par 3 golf course set up outside.</a:t>
                      </a:r>
                      <a:endParaRPr b="1" sz="15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20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ctrTitle"/>
          </p:nvPr>
        </p:nvSpPr>
        <p:spPr>
          <a:xfrm>
            <a:off x="311700" y="78500"/>
            <a:ext cx="8520600" cy="6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5</a:t>
            </a:r>
            <a:endParaRPr/>
          </a:p>
        </p:txBody>
      </p:sp>
      <p:graphicFrame>
        <p:nvGraphicFramePr>
          <p:cNvPr id="86" name="Google Shape;86;p18"/>
          <p:cNvGraphicFramePr/>
          <p:nvPr/>
        </p:nvGraphicFramePr>
        <p:xfrm>
          <a:off x="202825" y="60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{4804EABF-DBFA-4177-998A-6EABF1307DC1}</a:tableStyleId>
              </a:tblPr>
              <a:tblGrid>
                <a:gridCol w="967050"/>
                <a:gridCol w="1323950"/>
                <a:gridCol w="5430525"/>
                <a:gridCol w="907950"/>
              </a:tblGrid>
              <a:tr h="407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STAFF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ROOM/SPACE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ACTIVITY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NUMBER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GGI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SCHOOL FIELD / 4G</a:t>
                      </a:r>
                      <a:endParaRPr b="1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5v5 Football - mixed Y7, 8 &amp; 9 Teams</a:t>
                      </a:r>
                      <a:endParaRPr b="1" sz="18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40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AMB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Library</a:t>
                      </a:r>
                      <a:endParaRPr b="1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Board Games (Year 7 Only)</a:t>
                      </a:r>
                      <a:endParaRPr b="1" sz="18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20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SCA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S8</a:t>
                      </a:r>
                      <a:endParaRPr b="1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Task Master</a:t>
                      </a:r>
                      <a:endParaRPr b="1" sz="18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20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MWA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G1</a:t>
                      </a:r>
                      <a:endParaRPr b="1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Rocket Building</a:t>
                      </a:r>
                      <a:endParaRPr b="1" sz="18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15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PJO/JMR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Sports hall</a:t>
                      </a:r>
                      <a:endParaRPr b="1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Y9 mat race (teams of 4 compete to move a mat by jumping on it! Can you be the quickest team?!</a:t>
                      </a:r>
                      <a:endParaRPr b="1" sz="18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24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CTI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Dining street piano side</a:t>
                      </a:r>
                      <a:endParaRPr b="1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Make a floral book vase</a:t>
                      </a:r>
                      <a:endParaRPr b="1" sz="18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10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HWA/TLO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G12</a:t>
                      </a:r>
                      <a:endParaRPr b="1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Quick pizza making</a:t>
                      </a:r>
                      <a:endParaRPr b="1" sz="18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11</a:t>
                      </a:r>
                      <a:endParaRPr sz="1000"/>
                    </a:p>
                  </a:txBody>
                  <a:tcPr marT="19050" marB="19050" marR="28575" marL="28575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ctrTitle"/>
          </p:nvPr>
        </p:nvSpPr>
        <p:spPr>
          <a:xfrm>
            <a:off x="311708" y="325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0000"/>
                </a:solidFill>
              </a:rPr>
              <a:t>FAIRGROUND FETE</a:t>
            </a:r>
            <a:endParaRPr b="1" sz="36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0000"/>
                </a:solidFill>
              </a:rPr>
              <a:t> CHARITY EVENT</a:t>
            </a:r>
            <a:endParaRPr b="1" sz="3600">
              <a:solidFill>
                <a:srgbClr val="FF0000"/>
              </a:solidFill>
            </a:endParaRPr>
          </a:p>
        </p:txBody>
      </p:sp>
      <p:sp>
        <p:nvSpPr>
          <p:cNvPr id="92" name="Google Shape;92;p19"/>
          <p:cNvSpPr txBox="1"/>
          <p:nvPr>
            <p:ph idx="1" type="subTitle"/>
          </p:nvPr>
        </p:nvSpPr>
        <p:spPr>
          <a:xfrm>
            <a:off x="311700" y="2377750"/>
            <a:ext cx="8520600" cy="16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On the last day of term, our Year 12 students are going to be running a </a:t>
            </a:r>
            <a:r>
              <a:rPr b="1" lang="en-GB">
                <a:solidFill>
                  <a:schemeClr val="dk1"/>
                </a:solidFill>
              </a:rPr>
              <a:t>variety</a:t>
            </a:r>
            <a:r>
              <a:rPr b="1" lang="en-GB">
                <a:solidFill>
                  <a:schemeClr val="dk1"/>
                </a:solidFill>
              </a:rPr>
              <a:t> of fairground style stalls in each year group social area.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highlight>
                  <a:schemeClr val="accent6"/>
                </a:highlight>
              </a:rPr>
              <a:t>PLEASE BRING SOME SPARE CHANGE WITH YOU!</a:t>
            </a:r>
            <a:endParaRPr b="1"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All the proceeds will go to Maggie’s. 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50" y="4131325"/>
            <a:ext cx="871850" cy="8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775" y="4066790"/>
            <a:ext cx="1015125" cy="100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0575" y="4131325"/>
            <a:ext cx="871850" cy="8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3611975" y="4064050"/>
            <a:ext cx="46362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0000"/>
                </a:solidFill>
              </a:rPr>
              <a:t>When? Friday 18 July, break time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0000"/>
                </a:solidFill>
              </a:rPr>
              <a:t>Where? Every year group social area</a:t>
            </a:r>
            <a:endParaRPr b="1" sz="1900">
              <a:solidFill>
                <a:srgbClr val="FF0000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00" y="87875"/>
            <a:ext cx="1015125" cy="10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07613" y="50200"/>
            <a:ext cx="1090474" cy="109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50637" y="50188"/>
            <a:ext cx="1612320" cy="10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45000" y="132950"/>
            <a:ext cx="1015125" cy="100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9871" y="-3941"/>
            <a:ext cx="1212425" cy="11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